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6" r:id="rId4"/>
  </p:sldMasterIdLst>
  <p:notesMasterIdLst>
    <p:notesMasterId r:id="rId37"/>
  </p:notesMasterIdLst>
  <p:handoutMasterIdLst>
    <p:handoutMasterId r:id="rId38"/>
  </p:handoutMasterIdLst>
  <p:sldIdLst>
    <p:sldId id="256" r:id="rId5"/>
    <p:sldId id="517" r:id="rId6"/>
    <p:sldId id="519" r:id="rId7"/>
    <p:sldId id="518" r:id="rId8"/>
    <p:sldId id="521" r:id="rId9"/>
    <p:sldId id="522" r:id="rId10"/>
    <p:sldId id="523" r:id="rId11"/>
    <p:sldId id="546" r:id="rId12"/>
    <p:sldId id="547" r:id="rId13"/>
    <p:sldId id="548" r:id="rId14"/>
    <p:sldId id="549" r:id="rId15"/>
    <p:sldId id="553" r:id="rId16"/>
    <p:sldId id="550" r:id="rId17"/>
    <p:sldId id="551" r:id="rId18"/>
    <p:sldId id="552" r:id="rId19"/>
    <p:sldId id="554" r:id="rId20"/>
    <p:sldId id="555" r:id="rId21"/>
    <p:sldId id="556" r:id="rId22"/>
    <p:sldId id="557" r:id="rId23"/>
    <p:sldId id="558" r:id="rId24"/>
    <p:sldId id="559" r:id="rId25"/>
    <p:sldId id="560" r:id="rId26"/>
    <p:sldId id="561" r:id="rId27"/>
    <p:sldId id="562" r:id="rId28"/>
    <p:sldId id="563" r:id="rId29"/>
    <p:sldId id="564" r:id="rId30"/>
    <p:sldId id="565" r:id="rId31"/>
    <p:sldId id="566" r:id="rId32"/>
    <p:sldId id="568" r:id="rId33"/>
    <p:sldId id="567" r:id="rId34"/>
    <p:sldId id="569" r:id="rId35"/>
    <p:sldId id="570" r:id="rId36"/>
  </p:sldIdLst>
  <p:sldSz cx="9144000" cy="6858000" type="screen4x3"/>
  <p:notesSz cx="9928225" cy="6797675"/>
  <p:custDataLst>
    <p:tags r:id="rId39"/>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0"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7575"/>
    <a:srgbClr val="F53939"/>
    <a:srgbClr val="FF8181"/>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59" autoAdjust="0"/>
    <p:restoredTop sz="94646" autoAdjust="0"/>
  </p:normalViewPr>
  <p:slideViewPr>
    <p:cSldViewPr>
      <p:cViewPr varScale="1">
        <p:scale>
          <a:sx n="74" d="100"/>
          <a:sy n="74" d="100"/>
        </p:scale>
        <p:origin x="1428" y="5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4167814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483259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6675969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846023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085836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0518350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270419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5785586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738142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662536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825272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6222051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9602098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0809697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3163804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1589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42477746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448315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3521778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8063098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0321104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508437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920320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3948062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3939703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293504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08798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28186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0729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749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1988278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1.xml"/><Relationship Id="rId7" Type="http://schemas.openxmlformats.org/officeDocument/2006/relationships/image" Target="../media/image2.jpeg"/><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27.xml"/><Relationship Id="rId5" Type="http://schemas.openxmlformats.org/officeDocument/2006/relationships/slide" Target="../slides/slide21.xml"/><Relationship Id="rId4" Type="http://schemas.openxmlformats.org/officeDocument/2006/relationships/slide" Target="../slides/slide1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382054" cy="615053"/>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093873" y="659677"/>
            <a:ext cx="1173091"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12.1 –</a:t>
            </a:r>
            <a:r>
              <a:rPr lang="en-GB" sz="1100" b="1" baseline="0" dirty="0" smtClean="0">
                <a:latin typeface="Arial" panose="020B0604020202020204" pitchFamily="34" charset="0"/>
                <a:cs typeface="Arial" panose="020B0604020202020204" pitchFamily="34" charset="0"/>
              </a:rPr>
              <a:t> </a:t>
            </a:r>
            <a:r>
              <a:rPr lang="en-GB" sz="1100" b="1" baseline="0" dirty="0" err="1" smtClean="0">
                <a:latin typeface="Arial" panose="020B0604020202020204" pitchFamily="34" charset="0"/>
                <a:cs typeface="Arial" panose="020B0604020202020204" pitchFamily="34" charset="0"/>
              </a:rPr>
              <a:t>Gov</a:t>
            </a:r>
            <a:r>
              <a:rPr lang="en-GB" sz="1100" b="1" baseline="0" dirty="0" smtClean="0">
                <a:latin typeface="Arial" panose="020B0604020202020204" pitchFamily="34" charset="0"/>
                <a:cs typeface="Arial" panose="020B0604020202020204" pitchFamily="34" charset="0"/>
              </a:rPr>
              <a:t> &amp; Tax</a:t>
            </a:r>
            <a:endParaRPr lang="en-GB" sz="11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02159" y="659677"/>
            <a:ext cx="839212"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45720" rIns="45720" rtlCol="0" anchor="ctr"/>
          <a:lstStyle/>
          <a:p>
            <a:pPr algn="ctr"/>
            <a:r>
              <a:rPr lang="en-GB" sz="1100" b="1" dirty="0" smtClean="0">
                <a:latin typeface="Arial" panose="020B0604020202020204" pitchFamily="34" charset="0"/>
                <a:cs typeface="Arial" panose="020B0604020202020204" pitchFamily="34" charset="0"/>
              </a:rPr>
              <a:t>Questions</a:t>
            </a:r>
            <a:endParaRPr lang="en-GB" sz="1100"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2319466" y="659677"/>
            <a:ext cx="148274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12.2 –</a:t>
            </a:r>
            <a:r>
              <a:rPr lang="en-GB" sz="1100" b="1" baseline="0" dirty="0" smtClean="0">
                <a:latin typeface="Arial" panose="020B0604020202020204" pitchFamily="34" charset="0"/>
                <a:cs typeface="Arial" panose="020B0604020202020204" pitchFamily="34" charset="0"/>
              </a:rPr>
              <a:t> </a:t>
            </a:r>
            <a:r>
              <a:rPr lang="en-GB" sz="1100" b="1" dirty="0" smtClean="0">
                <a:latin typeface="Arial" panose="020B0604020202020204" pitchFamily="34" charset="0"/>
                <a:cs typeface="Arial" panose="020B0604020202020204" pitchFamily="34" charset="0"/>
              </a:rPr>
              <a:t>Public Service</a:t>
            </a:r>
            <a:endParaRPr lang="en-GB" sz="1100" b="1" dirty="0">
              <a:latin typeface="Arial" panose="020B0604020202020204" pitchFamily="34" charset="0"/>
              <a:cs typeface="Arial" panose="020B0604020202020204" pitchFamily="34" charset="0"/>
            </a:endParaRPr>
          </a:p>
        </p:txBody>
      </p:sp>
      <p:sp>
        <p:nvSpPr>
          <p:cNvPr id="8" name="Round Same Side Corner Rectangle 7">
            <a:hlinkClick r:id="rId5" action="ppaction://hlinksldjump"/>
          </p:cNvPr>
          <p:cNvSpPr/>
          <p:nvPr userDrawn="1"/>
        </p:nvSpPr>
        <p:spPr>
          <a:xfrm>
            <a:off x="3854710" y="659677"/>
            <a:ext cx="1672901"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12.3 – Monetary Policy</a:t>
            </a:r>
            <a:endParaRPr lang="en-GB" sz="1100" b="1" dirty="0">
              <a:latin typeface="Arial" panose="020B0604020202020204" pitchFamily="34" charset="0"/>
              <a:cs typeface="Arial" panose="020B0604020202020204" pitchFamily="34" charset="0"/>
            </a:endParaRPr>
          </a:p>
        </p:txBody>
      </p:sp>
      <p:sp>
        <p:nvSpPr>
          <p:cNvPr id="9" name="Round Same Side Corner Rectangle 8">
            <a:hlinkClick r:id="rId6" action="ppaction://hlinksldjump"/>
          </p:cNvPr>
          <p:cNvSpPr/>
          <p:nvPr userDrawn="1"/>
        </p:nvSpPr>
        <p:spPr>
          <a:xfrm>
            <a:off x="5580112" y="659677"/>
            <a:ext cx="147226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12.4 –</a:t>
            </a:r>
            <a:r>
              <a:rPr lang="en-GB" sz="1100" b="1" baseline="0" dirty="0" smtClean="0">
                <a:latin typeface="Arial" panose="020B0604020202020204" pitchFamily="34" charset="0"/>
                <a:cs typeface="Arial" panose="020B0604020202020204" pitchFamily="34" charset="0"/>
              </a:rPr>
              <a:t> Labour Market</a:t>
            </a:r>
            <a:endParaRPr lang="en-GB" sz="11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1016867"/>
            <a:ext cx="8787383" cy="5724501"/>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72400" y="51788"/>
            <a:ext cx="936104" cy="89905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gif"/></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gif"/></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gif"/></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13" Type="http://schemas.openxmlformats.org/officeDocument/2006/relationships/image" Target="../media/image28.png"/><Relationship Id="rId3" Type="http://schemas.microsoft.com/office/2007/relationships/media" Target="../media/media2.mp4"/><Relationship Id="rId7" Type="http://schemas.openxmlformats.org/officeDocument/2006/relationships/slideLayout" Target="../slideLayouts/slideLayout2.xml"/><Relationship Id="rId12" Type="http://schemas.openxmlformats.org/officeDocument/2006/relationships/hyperlink" Target="Resources/11%20-%202c%20-%20Egypt%20removes%20petrol%20price%20subsidies.mp4"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hyperlink" Target="Resources/11%20-%202b%20-%20Fury%20over%20devaluation%20of%20currency.mp4" TargetMode="External"/><Relationship Id="rId5" Type="http://schemas.microsoft.com/office/2007/relationships/media" Target="../media/media3.mp4"/><Relationship Id="rId10" Type="http://schemas.openxmlformats.org/officeDocument/2006/relationships/image" Target="../media/image27.png"/><Relationship Id="rId4" Type="http://schemas.openxmlformats.org/officeDocument/2006/relationships/video" Target="../media/media2.mp4"/><Relationship Id="rId9" Type="http://schemas.openxmlformats.org/officeDocument/2006/relationships/hyperlink" Target="Resources/11%20-%202a%20-%20Egyptian%20pound%20to%20be%20devalued.mp4" TargetMode="External"/><Relationship Id="rId14" Type="http://schemas.openxmlformats.org/officeDocument/2006/relationships/image" Target="../media/image29.png"/></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5.xml"/><Relationship Id="rId13" Type="http://schemas.openxmlformats.org/officeDocument/2006/relationships/image" Target="../media/image28.png"/><Relationship Id="rId3" Type="http://schemas.microsoft.com/office/2007/relationships/media" Target="../media/media2.mp4"/><Relationship Id="rId7" Type="http://schemas.openxmlformats.org/officeDocument/2006/relationships/slideLayout" Target="../slideLayouts/slideLayout2.xml"/><Relationship Id="rId12" Type="http://schemas.openxmlformats.org/officeDocument/2006/relationships/hyperlink" Target="Resources/11%20-%202c%20-%20Egypt%20removes%20petrol%20price%20subsidies.mp4"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hyperlink" Target="Resources/11%20-%202b%20-%20Fury%20over%20devaluation%20of%20currency.mp4" TargetMode="External"/><Relationship Id="rId5" Type="http://schemas.microsoft.com/office/2007/relationships/media" Target="../media/media3.mp4"/><Relationship Id="rId10" Type="http://schemas.openxmlformats.org/officeDocument/2006/relationships/image" Target="../media/image27.png"/><Relationship Id="rId4" Type="http://schemas.openxmlformats.org/officeDocument/2006/relationships/video" Target="../media/media2.mp4"/><Relationship Id="rId9" Type="http://schemas.openxmlformats.org/officeDocument/2006/relationships/hyperlink" Target="Resources/11%20-%202a%20-%20Egyptian%20pound%20to%20be%20devalued.mp4" TargetMode="External"/><Relationship Id="rId1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3" Type="http://schemas.openxmlformats.org/officeDocument/2006/relationships/hyperlink" Target="Resources/Chapter%2012%20-%20Exam%20Questions.doc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034188"/>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Aft>
                <a:spcPts val="400"/>
              </a:spcAft>
            </a:pPr>
            <a:r>
              <a:rPr lang="en-GB"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 – Developing New Business Ideas</a:t>
            </a:r>
          </a:p>
          <a:p>
            <a:pPr>
              <a:spcAft>
                <a:spcPts val="400"/>
              </a:spcAft>
            </a:pPr>
            <a:r>
              <a:rPr lang="en-US"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Chapter 12 - How Economic Change </a:t>
            </a:r>
            <a:r>
              <a:rPr lang="en-US"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en-US"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en-US"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affects </a:t>
            </a:r>
            <a:r>
              <a:rPr lang="en-US"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People and Businesses</a:t>
            </a:r>
            <a:endParaRPr lang="en-GB"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1691680"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Business </a:t>
            </a:r>
            <a:r>
              <a:rPr lang="en-GB" sz="3200" b="1" dirty="0" err="1" smtClean="0">
                <a:solidFill>
                  <a:schemeClr val="tx1">
                    <a:lumMod val="50000"/>
                    <a:lumOff val="50000"/>
                  </a:schemeClr>
                </a:solidFill>
              </a:rPr>
              <a:t>EdExcel</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328239"/>
            <a:ext cx="1656184" cy="1590627"/>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632311"/>
          </a:xfrm>
          <a:prstGeom prst="rect">
            <a:avLst/>
          </a:prstGeom>
        </p:spPr>
        <p:txBody>
          <a:bodyPr wrap="square">
            <a:spAutoFit/>
          </a:bodyPr>
          <a:lstStyle/>
          <a:p>
            <a:pPr marL="406400" indent="-406400">
              <a:buClr>
                <a:schemeClr val="accent6">
                  <a:lumMod val="50000"/>
                </a:schemeClr>
              </a:buClr>
              <a:buFont typeface="Wingdings 3" panose="05040102010807070707" pitchFamily="18" charset="2"/>
              <a:buChar char=""/>
            </a:pPr>
            <a:r>
              <a:rPr lang="en-US" sz="2000" dirty="0"/>
              <a:t>Over the long run, governments in the UK usually account for very roughly 40% of economic activity. The government has its own employees - civil servants, the staff in local council offices, NHS employees (over </a:t>
            </a:r>
            <a:r>
              <a:rPr lang="en-US" sz="2000" dirty="0" smtClean="0"/>
              <a:t>1 </a:t>
            </a:r>
            <a:r>
              <a:rPr lang="en-US" sz="2000" dirty="0"/>
              <a:t>million of them), teachers, the armed forces and so on. This is what we call the </a:t>
            </a:r>
            <a:r>
              <a:rPr lang="en-US" sz="2000" b="1" dirty="0">
                <a:solidFill>
                  <a:srgbClr val="FF0000"/>
                </a:solidFill>
              </a:rPr>
              <a:t>public sector</a:t>
            </a:r>
            <a:r>
              <a:rPr lang="en-US" sz="2000" dirty="0"/>
              <a:t>. But </a:t>
            </a:r>
            <a:r>
              <a:rPr lang="en-US" sz="2000" dirty="0" smtClean="0"/>
              <a:t>the government </a:t>
            </a:r>
            <a:r>
              <a:rPr lang="en-US" sz="2000" dirty="0"/>
              <a:t>also pays many businesses to carry out the services it </a:t>
            </a:r>
            <a:r>
              <a:rPr lang="en-US" sz="2000" dirty="0" smtClean="0"/>
              <a:t>requires. Veolia </a:t>
            </a:r>
            <a:r>
              <a:rPr lang="en-US" sz="2000" dirty="0"/>
              <a:t>is a big </a:t>
            </a:r>
            <a:r>
              <a:rPr lang="en-US" sz="2000" dirty="0" smtClean="0"/>
              <a:t>company </a:t>
            </a:r>
            <a:r>
              <a:rPr lang="en-US" sz="2000" dirty="0" err="1" smtClean="0"/>
              <a:t>specialising</a:t>
            </a:r>
            <a:r>
              <a:rPr lang="en-US" sz="2000" dirty="0" smtClean="0"/>
              <a:t> </a:t>
            </a:r>
            <a:r>
              <a:rPr lang="en-US" sz="2000" dirty="0"/>
              <a:t>in recycling and waste management generally and works for many local authorities, which pay </a:t>
            </a:r>
            <a:r>
              <a:rPr lang="en-US" sz="2000" b="1" dirty="0">
                <a:solidFill>
                  <a:srgbClr val="FF0000"/>
                </a:solidFill>
              </a:rPr>
              <a:t>private sector </a:t>
            </a:r>
            <a:r>
              <a:rPr lang="en-US" sz="2000" dirty="0"/>
              <a:t>businesses to do the jobs that need doing.</a:t>
            </a:r>
          </a:p>
          <a:p>
            <a:pPr marL="406400" indent="-406400">
              <a:buClr>
                <a:schemeClr val="accent6">
                  <a:lumMod val="50000"/>
                </a:schemeClr>
              </a:buClr>
              <a:buFont typeface="Wingdings 3" panose="05040102010807070707" pitchFamily="18" charset="2"/>
              <a:buChar char=""/>
            </a:pPr>
            <a:r>
              <a:rPr lang="en-US" sz="2000" dirty="0"/>
              <a:t>For some big businesses, the government is the customer. Small businesses do not get many opportunities in this field. Getting a government contract usually means getting into a tender process, which means bidding for the job. This in itself requires particular skills and the backing of an </a:t>
            </a:r>
            <a:r>
              <a:rPr lang="en-US" sz="2000" dirty="0" smtClean="0"/>
              <a:t>organisation.</a:t>
            </a:r>
          </a:p>
          <a:p>
            <a:pPr marL="406400" indent="-406400">
              <a:buClr>
                <a:schemeClr val="accent6">
                  <a:lumMod val="50000"/>
                </a:schemeClr>
              </a:buClr>
              <a:buFont typeface="Wingdings 3" panose="05040102010807070707" pitchFamily="18" charset="2"/>
              <a:buChar char=""/>
            </a:pPr>
            <a:r>
              <a:rPr lang="en-US" sz="2000" dirty="0" smtClean="0"/>
              <a:t>Government </a:t>
            </a:r>
            <a:r>
              <a:rPr lang="en-US" sz="2000" dirty="0"/>
              <a:t>agencies do use consultants, who may be individuals with their own small business, to do certain kinds of work e.g. running small scale training projects. But for the most part, suppliers of government services are big. </a:t>
            </a:r>
          </a:p>
        </p:txBody>
      </p:sp>
      <p:sp>
        <p:nvSpPr>
          <p:cNvPr id="6" name="Title 1"/>
          <p:cNvSpPr>
            <a:spLocks noGrp="1"/>
          </p:cNvSpPr>
          <p:nvPr>
            <p:ph type="title"/>
          </p:nvPr>
        </p:nvSpPr>
        <p:spPr>
          <a:xfrm>
            <a:off x="35496" y="72008"/>
            <a:ext cx="7704856" cy="548680"/>
          </a:xfrm>
        </p:spPr>
        <p:txBody>
          <a:bodyPr>
            <a:noAutofit/>
          </a:bodyPr>
          <a:lstStyle/>
          <a:p>
            <a:r>
              <a:rPr lang="en-GB" sz="2800" dirty="0" smtClean="0"/>
              <a:t>12</a:t>
            </a:r>
            <a:r>
              <a:rPr lang="en-GB" sz="2800" b="1" dirty="0" smtClean="0"/>
              <a:t>.1 – </a:t>
            </a:r>
            <a:r>
              <a:rPr lang="en-US" sz="2800" dirty="0" smtClean="0">
                <a:effectLst/>
              </a:rPr>
              <a:t>Government Expenditure and Tax Revenue</a:t>
            </a:r>
            <a:endParaRPr lang="en-GB" sz="28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70</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432359"/>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480720" cy="5769272"/>
          </a:xfrm>
          <a:prstGeom prst="rect">
            <a:avLst/>
          </a:prstGeom>
        </p:spPr>
        <p:txBody>
          <a:bodyPr wrap="square">
            <a:spAutoFit/>
          </a:bodyPr>
          <a:lstStyle/>
          <a:p>
            <a:pPr marL="406400" indent="-406400">
              <a:buClr>
                <a:schemeClr val="accent6">
                  <a:lumMod val="50000"/>
                </a:schemeClr>
              </a:buClr>
              <a:buFont typeface="Wingdings 3" panose="05040102010807070707" pitchFamily="18" charset="2"/>
              <a:buChar char=""/>
            </a:pPr>
            <a:r>
              <a:rPr lang="en-US" sz="2170" dirty="0"/>
              <a:t>So government expenditure pays for many jobs in both the public and private sector. </a:t>
            </a:r>
            <a:r>
              <a:rPr lang="en-US" sz="2170" dirty="0" smtClean="0"/>
              <a:t>When </a:t>
            </a:r>
            <a:r>
              <a:rPr lang="en-US" sz="2170" dirty="0"/>
              <a:t>the </a:t>
            </a:r>
            <a:r>
              <a:rPr lang="en-US" sz="2170" dirty="0" smtClean="0"/>
              <a:t>government cuts </a:t>
            </a:r>
            <a:r>
              <a:rPr lang="en-US" sz="2170" dirty="0"/>
              <a:t>expenditure, almost always there will be job cuts. Many people who are made </a:t>
            </a:r>
            <a:r>
              <a:rPr lang="en-US" sz="2170" dirty="0" smtClean="0"/>
              <a:t>redundant will not find it </a:t>
            </a:r>
            <a:r>
              <a:rPr lang="en-US" sz="2170" dirty="0"/>
              <a:t>easy to get another job quickly. Their income will fall, probably for a time to the level of any </a:t>
            </a:r>
            <a:r>
              <a:rPr lang="en-US" sz="2170" dirty="0" smtClean="0"/>
              <a:t>benefits they can </a:t>
            </a:r>
            <a:r>
              <a:rPr lang="en-US" sz="2170" dirty="0"/>
              <a:t>get. They will spend less and many businesses will face falling sales </a:t>
            </a:r>
            <a:r>
              <a:rPr lang="en-US" sz="2170" dirty="0" smtClean="0"/>
              <a:t>revenue.</a:t>
            </a:r>
          </a:p>
          <a:p>
            <a:pPr marL="406400" indent="-406400">
              <a:buClr>
                <a:schemeClr val="accent6">
                  <a:lumMod val="50000"/>
                </a:schemeClr>
              </a:buClr>
              <a:buFont typeface="Wingdings 3" panose="05040102010807070707" pitchFamily="18" charset="2"/>
              <a:buChar char=""/>
            </a:pPr>
            <a:r>
              <a:rPr lang="en-US" sz="2170" dirty="0" smtClean="0"/>
              <a:t>Small </a:t>
            </a:r>
            <a:r>
              <a:rPr lang="en-US" sz="2170" dirty="0"/>
              <a:t>businesses are likely to be hit hard, because they have limited savings from past </a:t>
            </a:r>
            <a:r>
              <a:rPr lang="en-US" sz="2170" dirty="0" smtClean="0"/>
              <a:t>profits. So </a:t>
            </a:r>
            <a:r>
              <a:rPr lang="en-US" sz="2170" dirty="0"/>
              <a:t>they are the ones least </a:t>
            </a:r>
            <a:r>
              <a:rPr lang="en-US" sz="2170" dirty="0" smtClean="0"/>
              <a:t>likely </a:t>
            </a:r>
            <a:r>
              <a:rPr lang="en-US" sz="2170" dirty="0"/>
              <a:t>to survive a period of slack demand. Closing businesses means even more redundancies and the process can continue in a vicious circle. Everyone will feel less confident about the future.</a:t>
            </a:r>
          </a:p>
        </p:txBody>
      </p:sp>
      <p:sp>
        <p:nvSpPr>
          <p:cNvPr id="6" name="Title 1"/>
          <p:cNvSpPr>
            <a:spLocks noGrp="1"/>
          </p:cNvSpPr>
          <p:nvPr>
            <p:ph type="title"/>
          </p:nvPr>
        </p:nvSpPr>
        <p:spPr>
          <a:xfrm>
            <a:off x="35496" y="72008"/>
            <a:ext cx="7704856" cy="548680"/>
          </a:xfrm>
        </p:spPr>
        <p:txBody>
          <a:bodyPr>
            <a:noAutofit/>
          </a:bodyPr>
          <a:lstStyle/>
          <a:p>
            <a:r>
              <a:rPr lang="en-GB" sz="2800" dirty="0" smtClean="0"/>
              <a:t>12.1 – </a:t>
            </a:r>
            <a:r>
              <a:rPr lang="en-US" sz="2800" dirty="0" smtClean="0">
                <a:effectLst/>
              </a:rPr>
              <a:t>Government Expenditure and Tax Revenue</a:t>
            </a:r>
            <a:endParaRPr lang="en-GB" sz="28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71</a:t>
            </a:r>
            <a:endParaRPr lang="en-GB" sz="1200" b="1" dirty="0">
              <a:latin typeface="Arial" panose="020B0604020202020204" pitchFamily="34" charset="0"/>
              <a:cs typeface="Arial" panose="020B0604020202020204" pitchFamily="34" charset="0"/>
            </a:endParaRPr>
          </a:p>
        </p:txBody>
      </p:sp>
      <p:pic>
        <p:nvPicPr>
          <p:cNvPr id="14338" name="Picture 2" descr="Image result for government expenditur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3121662"/>
            <a:ext cx="2088232" cy="1891514"/>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Image result for government expenditur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1096427"/>
            <a:ext cx="2088232" cy="1869762"/>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Image result for uk budget government expenditure 201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2240" y="5123284"/>
            <a:ext cx="2082469" cy="1483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1691774"/>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5904656" cy="5769272"/>
          </a:xfrm>
          <a:prstGeom prst="rect">
            <a:avLst/>
          </a:prstGeom>
        </p:spPr>
        <p:txBody>
          <a:bodyPr wrap="square">
            <a:spAutoFit/>
          </a:bodyPr>
          <a:lstStyle/>
          <a:p>
            <a:pPr marL="406400" indent="-406400">
              <a:buClr>
                <a:schemeClr val="accent6">
                  <a:lumMod val="50000"/>
                </a:schemeClr>
              </a:buClr>
              <a:buFont typeface="Wingdings 3" panose="05040102010807070707" pitchFamily="18" charset="2"/>
              <a:buChar char=""/>
            </a:pPr>
            <a:r>
              <a:rPr lang="en-US" sz="2170" b="1" dirty="0">
                <a:solidFill>
                  <a:srgbClr val="FF0000"/>
                </a:solidFill>
              </a:rPr>
              <a:t>Government expenditure</a:t>
            </a:r>
            <a:r>
              <a:rPr lang="en-US" sz="2170" dirty="0"/>
              <a:t>: spending by the government on services to the public, </a:t>
            </a:r>
            <a:r>
              <a:rPr lang="en-US" sz="2170" dirty="0" err="1"/>
              <a:t>e.g</a:t>
            </a:r>
            <a:r>
              <a:rPr lang="en-US" sz="2170" dirty="0"/>
              <a:t> law and order, welfare benefits for the elderly, disabled and unemployed, public housing etc. Decisions are likely to be taken in the public interest, rather than for profit.</a:t>
            </a:r>
          </a:p>
          <a:p>
            <a:pPr marL="406400" indent="-406400">
              <a:buClr>
                <a:schemeClr val="accent6">
                  <a:lumMod val="50000"/>
                </a:schemeClr>
              </a:buClr>
              <a:buFont typeface="Wingdings 3" panose="05040102010807070707" pitchFamily="18" charset="2"/>
              <a:buChar char=""/>
            </a:pPr>
            <a:r>
              <a:rPr lang="en-US" sz="2170" b="1" dirty="0">
                <a:solidFill>
                  <a:srgbClr val="FF0000"/>
                </a:solidFill>
              </a:rPr>
              <a:t>Public sector</a:t>
            </a:r>
            <a:r>
              <a:rPr lang="en-US" sz="2170" dirty="0"/>
              <a:t>: that part of the economy that is directly organised by the government, either local or national, using its own employees.</a:t>
            </a:r>
          </a:p>
          <a:p>
            <a:pPr marL="406400" indent="-406400">
              <a:buClr>
                <a:schemeClr val="accent6">
                  <a:lumMod val="50000"/>
                </a:schemeClr>
              </a:buClr>
              <a:buFont typeface="Wingdings 3" panose="05040102010807070707" pitchFamily="18" charset="2"/>
              <a:buChar char=""/>
            </a:pPr>
            <a:r>
              <a:rPr lang="en-US" sz="2170" b="1" dirty="0">
                <a:solidFill>
                  <a:srgbClr val="FF0000"/>
                </a:solidFill>
              </a:rPr>
              <a:t>Private sector</a:t>
            </a:r>
            <a:r>
              <a:rPr lang="en-US" sz="2170" dirty="0"/>
              <a:t>: all the businesses and self-employed people that take their decisions independently. They must at least cover their costs if they are to stay alive, and most will see making a profit as an important objective.</a:t>
            </a:r>
          </a:p>
        </p:txBody>
      </p:sp>
      <p:sp>
        <p:nvSpPr>
          <p:cNvPr id="6" name="Title 1"/>
          <p:cNvSpPr>
            <a:spLocks noGrp="1"/>
          </p:cNvSpPr>
          <p:nvPr>
            <p:ph type="title"/>
          </p:nvPr>
        </p:nvSpPr>
        <p:spPr>
          <a:xfrm>
            <a:off x="35496" y="72008"/>
            <a:ext cx="7704856" cy="548680"/>
          </a:xfrm>
        </p:spPr>
        <p:txBody>
          <a:bodyPr>
            <a:noAutofit/>
          </a:bodyPr>
          <a:lstStyle/>
          <a:p>
            <a:r>
              <a:rPr lang="en-GB" sz="2800" dirty="0" smtClean="0"/>
              <a:t>12.1 – </a:t>
            </a:r>
            <a:r>
              <a:rPr lang="en-US" sz="2800" dirty="0" smtClean="0">
                <a:effectLst/>
              </a:rPr>
              <a:t>Government Expenditure and Tax Revenue</a:t>
            </a:r>
            <a:endParaRPr lang="en-GB" sz="28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71</a:t>
            </a:r>
            <a:endParaRPr lang="en-GB" sz="1200" b="1" dirty="0">
              <a:latin typeface="Arial" panose="020B0604020202020204" pitchFamily="34" charset="0"/>
              <a:cs typeface="Arial" panose="020B0604020202020204" pitchFamily="34" charset="0"/>
            </a:endParaRPr>
          </a:p>
        </p:txBody>
      </p:sp>
      <p:pic>
        <p:nvPicPr>
          <p:cNvPr id="15362" name="Picture 2" descr="Image result for egypt budget government expenditure 201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685" t="3394" r="3346" b="6661"/>
          <a:stretch/>
        </p:blipFill>
        <p:spPr bwMode="auto">
          <a:xfrm>
            <a:off x="5940151" y="3556806"/>
            <a:ext cx="2874557" cy="2176450"/>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Image result for egypt budget 2016/17"/>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17" t="2883" r="1838" b="8883"/>
          <a:stretch/>
        </p:blipFill>
        <p:spPr bwMode="auto">
          <a:xfrm>
            <a:off x="6157524" y="1153196"/>
            <a:ext cx="2657184" cy="2196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0775354"/>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480720" cy="5349157"/>
          </a:xfrm>
          <a:prstGeom prst="rect">
            <a:avLst/>
          </a:prstGeom>
        </p:spPr>
        <p:txBody>
          <a:bodyPr wrap="square">
            <a:spAutoFit/>
          </a:bodyPr>
          <a:lstStyle/>
          <a:p>
            <a:pPr marL="406400" indent="-406400">
              <a:buClr>
                <a:schemeClr val="accent6">
                  <a:lumMod val="50000"/>
                </a:schemeClr>
              </a:buClr>
              <a:buFont typeface="Wingdings 3" panose="05040102010807070707" pitchFamily="18" charset="2"/>
              <a:buChar char=""/>
            </a:pPr>
            <a:r>
              <a:rPr lang="en-US" sz="2440" dirty="0"/>
              <a:t>There is a third sector that is growing gradually, over the years - the </a:t>
            </a:r>
            <a:r>
              <a:rPr lang="en-US" sz="2440" b="1" dirty="0">
                <a:solidFill>
                  <a:srgbClr val="FF0000"/>
                </a:solidFill>
              </a:rPr>
              <a:t>voluntary sector</a:t>
            </a:r>
            <a:r>
              <a:rPr lang="en-US" sz="2440" dirty="0"/>
              <a:t>. In includes charities, not-for-profit and community organisations. This is like the private sector in that organisations that cannot cover their costs will not survive for long. It includes hospices, clubs, professional associations and a host of other small ventures run by groups of committed people</a:t>
            </a:r>
            <a:r>
              <a:rPr lang="en-US" sz="2440" dirty="0" smtClean="0"/>
              <a:t>.</a:t>
            </a:r>
          </a:p>
          <a:p>
            <a:pPr marL="406400" indent="-406400">
              <a:buClr>
                <a:schemeClr val="accent6">
                  <a:lumMod val="50000"/>
                </a:schemeClr>
              </a:buClr>
              <a:buFont typeface="Wingdings 3" panose="05040102010807070707" pitchFamily="18" charset="2"/>
              <a:buChar char=""/>
            </a:pPr>
            <a:r>
              <a:rPr lang="en-US" sz="2440" dirty="0"/>
              <a:t>Wherever there is government spending, cuts will have a direct effect on employment and incomes. </a:t>
            </a:r>
            <a:r>
              <a:rPr lang="en-US" sz="2440" dirty="0" smtClean="0"/>
              <a:t>The flow </a:t>
            </a:r>
            <a:r>
              <a:rPr lang="en-US" sz="2440" dirty="0"/>
              <a:t>chart shows how this plays out. </a:t>
            </a:r>
            <a:endParaRPr lang="en-US" sz="2440" dirty="0" smtClean="0"/>
          </a:p>
        </p:txBody>
      </p:sp>
      <p:sp>
        <p:nvSpPr>
          <p:cNvPr id="6" name="Title 1"/>
          <p:cNvSpPr>
            <a:spLocks noGrp="1"/>
          </p:cNvSpPr>
          <p:nvPr>
            <p:ph type="title"/>
          </p:nvPr>
        </p:nvSpPr>
        <p:spPr>
          <a:xfrm>
            <a:off x="35496" y="72008"/>
            <a:ext cx="7704856" cy="548680"/>
          </a:xfrm>
        </p:spPr>
        <p:txBody>
          <a:bodyPr>
            <a:noAutofit/>
          </a:bodyPr>
          <a:lstStyle/>
          <a:p>
            <a:r>
              <a:rPr lang="en-GB" sz="2800" dirty="0" smtClean="0"/>
              <a:t>12.1 – </a:t>
            </a:r>
            <a:r>
              <a:rPr lang="en-US" sz="2800" dirty="0" smtClean="0">
                <a:effectLst/>
              </a:rPr>
              <a:t>Government Expenditure and Tax Revenue</a:t>
            </a:r>
            <a:endParaRPr lang="en-GB" sz="28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71</a:t>
            </a:r>
            <a:endParaRPr lang="en-GB" sz="1200" b="1" dirty="0">
              <a:latin typeface="Arial" panose="020B0604020202020204" pitchFamily="34" charset="0"/>
              <a:cs typeface="Arial" panose="020B0604020202020204" pitchFamily="34" charset="0"/>
            </a:endParaRPr>
          </a:p>
        </p:txBody>
      </p:sp>
      <p:pic>
        <p:nvPicPr>
          <p:cNvPr id="14338" name="Picture 2" descr="Image result for government expenditur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3121662"/>
            <a:ext cx="2088232" cy="1891514"/>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Image result for government expenditur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1096427"/>
            <a:ext cx="2088232" cy="1869762"/>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Image result for uk budget government expenditure 201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2240" y="5123284"/>
            <a:ext cx="2082469" cy="1483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104577"/>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2677656"/>
          </a:xfrm>
          <a:prstGeom prst="rect">
            <a:avLst/>
          </a:prstGeom>
        </p:spPr>
        <p:txBody>
          <a:bodyPr wrap="square">
            <a:spAutoFit/>
          </a:bodyPr>
          <a:lstStyle/>
          <a:p>
            <a:pPr marL="406400" indent="-406400">
              <a:buClr>
                <a:schemeClr val="accent6">
                  <a:lumMod val="50000"/>
                </a:schemeClr>
              </a:buClr>
              <a:buFont typeface="Wingdings 3" panose="05040102010807070707" pitchFamily="18" charset="2"/>
              <a:buChar char=""/>
            </a:pPr>
            <a:r>
              <a:rPr lang="en-US" sz="2400" dirty="0"/>
              <a:t>Sometimes the threat of redundancies is enough to make people spend less - loss of confidence makes both employees and employers cautious.</a:t>
            </a:r>
          </a:p>
          <a:p>
            <a:pPr marL="406400" indent="-406400">
              <a:buClr>
                <a:schemeClr val="accent6">
                  <a:lumMod val="50000"/>
                </a:schemeClr>
              </a:buClr>
              <a:buFont typeface="Wingdings 3" panose="05040102010807070707" pitchFamily="18" charset="2"/>
              <a:buChar char=""/>
            </a:pPr>
            <a:r>
              <a:rPr lang="en-US" sz="2400" dirty="0" smtClean="0"/>
              <a:t>Equally</a:t>
            </a:r>
            <a:r>
              <a:rPr lang="en-US" sz="2400" dirty="0"/>
              <a:t>, if the economy starts to grow again and confidence returns, a virtuous circle will follow in which there will be money to expand both public and private sector activity and incomes and employment will rise</a:t>
            </a:r>
            <a:r>
              <a:rPr lang="en-US" sz="2400" dirty="0" smtClean="0"/>
              <a:t>.</a:t>
            </a:r>
            <a:endParaRPr lang="en-US" sz="2400" dirty="0"/>
          </a:p>
        </p:txBody>
      </p:sp>
      <p:sp>
        <p:nvSpPr>
          <p:cNvPr id="6" name="Title 1"/>
          <p:cNvSpPr>
            <a:spLocks noGrp="1"/>
          </p:cNvSpPr>
          <p:nvPr>
            <p:ph type="title"/>
          </p:nvPr>
        </p:nvSpPr>
        <p:spPr>
          <a:xfrm>
            <a:off x="35496" y="72008"/>
            <a:ext cx="7704856" cy="548680"/>
          </a:xfrm>
        </p:spPr>
        <p:txBody>
          <a:bodyPr>
            <a:noAutofit/>
          </a:bodyPr>
          <a:lstStyle/>
          <a:p>
            <a:r>
              <a:rPr lang="en-GB" sz="2800" dirty="0" smtClean="0"/>
              <a:t>12.1 – </a:t>
            </a:r>
            <a:r>
              <a:rPr lang="en-US" sz="2800" dirty="0" smtClean="0">
                <a:effectLst/>
              </a:rPr>
              <a:t>Government Expenditure and Tax Revenue</a:t>
            </a:r>
            <a:endParaRPr lang="en-GB" sz="28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71</a:t>
            </a:r>
            <a:endParaRPr lang="en-GB" sz="1200" b="1" dirty="0">
              <a:latin typeface="Arial" panose="020B0604020202020204" pitchFamily="34" charset="0"/>
              <a:cs typeface="Arial" panose="020B0604020202020204" pitchFamily="34" charset="0"/>
            </a:endParaRPr>
          </a:p>
        </p:txBody>
      </p:sp>
      <p:sp>
        <p:nvSpPr>
          <p:cNvPr id="3" name="TextBox 2"/>
          <p:cNvSpPr txBox="1"/>
          <p:nvPr/>
        </p:nvSpPr>
        <p:spPr>
          <a:xfrm>
            <a:off x="395536" y="4193638"/>
            <a:ext cx="1656184" cy="369332"/>
          </a:xfrm>
          <a:prstGeom prst="rect">
            <a:avLst/>
          </a:prstGeom>
          <a:solidFill>
            <a:schemeClr val="accent6">
              <a:lumMod val="60000"/>
              <a:lumOff val="40000"/>
            </a:schemeClr>
          </a:solidFill>
          <a:ln w="3175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spAutoFit/>
          </a:bodyPr>
          <a:lstStyle/>
          <a:p>
            <a:pPr algn="ctr"/>
            <a:r>
              <a:rPr lang="en-GB" dirty="0" smtClean="0"/>
              <a:t>Redundancies</a:t>
            </a:r>
            <a:endParaRPr lang="en-GB" dirty="0"/>
          </a:p>
        </p:txBody>
      </p:sp>
      <p:sp>
        <p:nvSpPr>
          <p:cNvPr id="9" name="TextBox 8"/>
          <p:cNvSpPr txBox="1"/>
          <p:nvPr/>
        </p:nvSpPr>
        <p:spPr>
          <a:xfrm>
            <a:off x="2537774" y="4055139"/>
            <a:ext cx="1080120" cy="646331"/>
          </a:xfrm>
          <a:prstGeom prst="rect">
            <a:avLst/>
          </a:prstGeom>
          <a:solidFill>
            <a:schemeClr val="accent6">
              <a:lumMod val="60000"/>
              <a:lumOff val="40000"/>
            </a:schemeClr>
          </a:solidFill>
          <a:ln w="3175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spAutoFit/>
          </a:bodyPr>
          <a:lstStyle/>
          <a:p>
            <a:pPr algn="ctr"/>
            <a:r>
              <a:rPr lang="en-GB" dirty="0" smtClean="0"/>
              <a:t>Falling</a:t>
            </a:r>
            <a:br>
              <a:rPr lang="en-GB" dirty="0" smtClean="0"/>
            </a:br>
            <a:r>
              <a:rPr lang="en-GB" dirty="0" smtClean="0"/>
              <a:t>Incomes</a:t>
            </a:r>
            <a:endParaRPr lang="en-GB" dirty="0"/>
          </a:p>
        </p:txBody>
      </p:sp>
      <p:sp>
        <p:nvSpPr>
          <p:cNvPr id="10" name="TextBox 9"/>
          <p:cNvSpPr txBox="1"/>
          <p:nvPr/>
        </p:nvSpPr>
        <p:spPr>
          <a:xfrm>
            <a:off x="4103948" y="3916639"/>
            <a:ext cx="2088232" cy="923330"/>
          </a:xfrm>
          <a:prstGeom prst="rect">
            <a:avLst/>
          </a:prstGeom>
          <a:solidFill>
            <a:schemeClr val="accent6">
              <a:lumMod val="60000"/>
              <a:lumOff val="40000"/>
            </a:schemeClr>
          </a:solidFill>
          <a:ln w="3175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spAutoFit/>
          </a:bodyPr>
          <a:lstStyle/>
          <a:p>
            <a:pPr algn="ctr"/>
            <a:r>
              <a:rPr lang="en-GB" dirty="0" smtClean="0"/>
              <a:t>Reduced spending in consumer products</a:t>
            </a:r>
            <a:endParaRPr lang="en-GB" dirty="0"/>
          </a:p>
        </p:txBody>
      </p:sp>
      <p:sp>
        <p:nvSpPr>
          <p:cNvPr id="11" name="TextBox 10"/>
          <p:cNvSpPr txBox="1"/>
          <p:nvPr/>
        </p:nvSpPr>
        <p:spPr>
          <a:xfrm>
            <a:off x="6678234" y="3789040"/>
            <a:ext cx="1854206" cy="1200329"/>
          </a:xfrm>
          <a:prstGeom prst="rect">
            <a:avLst/>
          </a:prstGeom>
          <a:solidFill>
            <a:schemeClr val="accent6">
              <a:lumMod val="60000"/>
              <a:lumOff val="40000"/>
            </a:schemeClr>
          </a:solidFill>
          <a:ln w="3175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spAutoFit/>
          </a:bodyPr>
          <a:lstStyle/>
          <a:p>
            <a:pPr algn="ctr"/>
            <a:r>
              <a:rPr lang="en-GB" dirty="0" smtClean="0"/>
              <a:t>Reduced spending in consumer products</a:t>
            </a:r>
            <a:endParaRPr lang="en-GB" dirty="0"/>
          </a:p>
        </p:txBody>
      </p:sp>
      <p:sp>
        <p:nvSpPr>
          <p:cNvPr id="12" name="TextBox 11"/>
          <p:cNvSpPr txBox="1"/>
          <p:nvPr/>
        </p:nvSpPr>
        <p:spPr>
          <a:xfrm>
            <a:off x="390988" y="5612616"/>
            <a:ext cx="2142238" cy="923330"/>
          </a:xfrm>
          <a:prstGeom prst="rect">
            <a:avLst/>
          </a:prstGeom>
          <a:solidFill>
            <a:schemeClr val="accent6">
              <a:lumMod val="60000"/>
              <a:lumOff val="40000"/>
            </a:schemeClr>
          </a:solidFill>
          <a:ln w="3175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spAutoFit/>
          </a:bodyPr>
          <a:lstStyle/>
          <a:p>
            <a:pPr algn="ctr"/>
            <a:r>
              <a:rPr lang="en-GB" dirty="0" smtClean="0"/>
              <a:t>Some businesses contract output or close down</a:t>
            </a:r>
            <a:endParaRPr lang="en-GB" dirty="0"/>
          </a:p>
        </p:txBody>
      </p:sp>
      <p:sp>
        <p:nvSpPr>
          <p:cNvPr id="13" name="TextBox 12"/>
          <p:cNvSpPr txBox="1"/>
          <p:nvPr/>
        </p:nvSpPr>
        <p:spPr>
          <a:xfrm>
            <a:off x="3128808" y="5751116"/>
            <a:ext cx="1620180" cy="646331"/>
          </a:xfrm>
          <a:prstGeom prst="rect">
            <a:avLst/>
          </a:prstGeom>
          <a:solidFill>
            <a:schemeClr val="accent6">
              <a:lumMod val="60000"/>
              <a:lumOff val="40000"/>
            </a:schemeClr>
          </a:solidFill>
          <a:ln w="3175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spAutoFit/>
          </a:bodyPr>
          <a:lstStyle/>
          <a:p>
            <a:pPr algn="ctr"/>
            <a:r>
              <a:rPr lang="en-GB" dirty="0" smtClean="0"/>
              <a:t>More redundancies</a:t>
            </a:r>
            <a:endParaRPr lang="en-GB" dirty="0"/>
          </a:p>
        </p:txBody>
      </p:sp>
      <p:sp>
        <p:nvSpPr>
          <p:cNvPr id="14" name="TextBox 13"/>
          <p:cNvSpPr txBox="1"/>
          <p:nvPr/>
        </p:nvSpPr>
        <p:spPr>
          <a:xfrm>
            <a:off x="5344570" y="5751116"/>
            <a:ext cx="1368152" cy="646331"/>
          </a:xfrm>
          <a:prstGeom prst="rect">
            <a:avLst/>
          </a:prstGeom>
          <a:solidFill>
            <a:schemeClr val="accent6">
              <a:lumMod val="60000"/>
              <a:lumOff val="40000"/>
            </a:schemeClr>
          </a:solidFill>
          <a:ln w="3175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spAutoFit/>
          </a:bodyPr>
          <a:lstStyle/>
          <a:p>
            <a:pPr algn="ctr"/>
            <a:r>
              <a:rPr lang="en-GB" dirty="0" smtClean="0"/>
              <a:t>Lower tax revenues</a:t>
            </a:r>
            <a:endParaRPr lang="en-GB" dirty="0"/>
          </a:p>
        </p:txBody>
      </p:sp>
      <p:sp>
        <p:nvSpPr>
          <p:cNvPr id="15" name="TextBox 14"/>
          <p:cNvSpPr txBox="1"/>
          <p:nvPr/>
        </p:nvSpPr>
        <p:spPr>
          <a:xfrm>
            <a:off x="7308304" y="5751116"/>
            <a:ext cx="1476164" cy="646331"/>
          </a:xfrm>
          <a:prstGeom prst="rect">
            <a:avLst/>
          </a:prstGeom>
          <a:solidFill>
            <a:schemeClr val="accent6">
              <a:lumMod val="60000"/>
              <a:lumOff val="40000"/>
            </a:schemeClr>
          </a:solidFill>
          <a:ln w="3175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spAutoFit/>
          </a:bodyPr>
          <a:lstStyle/>
          <a:p>
            <a:pPr algn="ctr"/>
            <a:r>
              <a:rPr lang="en-GB" dirty="0" smtClean="0"/>
              <a:t>Less money to spend</a:t>
            </a:r>
            <a:endParaRPr lang="en-GB" dirty="0"/>
          </a:p>
        </p:txBody>
      </p:sp>
      <p:cxnSp>
        <p:nvCxnSpPr>
          <p:cNvPr id="17" name="Straight Arrow Connector 16"/>
          <p:cNvCxnSpPr>
            <a:stCxn id="3" idx="3"/>
            <a:endCxn id="9" idx="1"/>
          </p:cNvCxnSpPr>
          <p:nvPr/>
        </p:nvCxnSpPr>
        <p:spPr>
          <a:xfrm>
            <a:off x="2051720" y="4378304"/>
            <a:ext cx="486054" cy="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9" idx="3"/>
            <a:endCxn id="10" idx="1"/>
          </p:cNvCxnSpPr>
          <p:nvPr/>
        </p:nvCxnSpPr>
        <p:spPr>
          <a:xfrm flipV="1">
            <a:off x="3617894" y="4378304"/>
            <a:ext cx="486054" cy="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0" idx="3"/>
            <a:endCxn id="11" idx="1"/>
          </p:cNvCxnSpPr>
          <p:nvPr/>
        </p:nvCxnSpPr>
        <p:spPr>
          <a:xfrm>
            <a:off x="6192180" y="4378304"/>
            <a:ext cx="486054" cy="1090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2" idx="3"/>
            <a:endCxn id="13" idx="1"/>
          </p:cNvCxnSpPr>
          <p:nvPr/>
        </p:nvCxnSpPr>
        <p:spPr>
          <a:xfrm>
            <a:off x="2533226" y="6074281"/>
            <a:ext cx="595582" cy="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13" idx="3"/>
            <a:endCxn id="14" idx="1"/>
          </p:cNvCxnSpPr>
          <p:nvPr/>
        </p:nvCxnSpPr>
        <p:spPr>
          <a:xfrm>
            <a:off x="4748988" y="6074282"/>
            <a:ext cx="595582"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4" idx="3"/>
            <a:endCxn id="15" idx="1"/>
          </p:cNvCxnSpPr>
          <p:nvPr/>
        </p:nvCxnSpPr>
        <p:spPr>
          <a:xfrm>
            <a:off x="6712722" y="6074282"/>
            <a:ext cx="595582"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endCxn id="12" idx="0"/>
          </p:cNvCxnSpPr>
          <p:nvPr/>
        </p:nvCxnSpPr>
        <p:spPr>
          <a:xfrm>
            <a:off x="1462107" y="5131041"/>
            <a:ext cx="0" cy="481575"/>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11" idx="3"/>
          </p:cNvCxnSpPr>
          <p:nvPr/>
        </p:nvCxnSpPr>
        <p:spPr>
          <a:xfrm flipV="1">
            <a:off x="8532440" y="4389204"/>
            <a:ext cx="288032" cy="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8820472" y="4387314"/>
            <a:ext cx="0" cy="74372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V="1">
            <a:off x="1462107" y="5132931"/>
            <a:ext cx="7322361" cy="18022"/>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669787"/>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120680" cy="5455340"/>
          </a:xfrm>
          <a:prstGeom prst="rect">
            <a:avLst/>
          </a:prstGeom>
        </p:spPr>
        <p:txBody>
          <a:bodyPr wrap="square">
            <a:spAutoFit/>
          </a:bodyPr>
          <a:lstStyle/>
          <a:p>
            <a:pPr marL="406400" indent="-406400">
              <a:buClr>
                <a:schemeClr val="accent6">
                  <a:lumMod val="50000"/>
                </a:schemeClr>
              </a:buClr>
              <a:buFont typeface="Wingdings 3" panose="05040102010807070707" pitchFamily="18" charset="2"/>
              <a:buChar char=""/>
            </a:pPr>
            <a:r>
              <a:rPr lang="en-US" sz="2050" dirty="0"/>
              <a:t>Tax revenue is vital to pay for services. When unemployment is low and incomes are growing, tax </a:t>
            </a:r>
            <a:r>
              <a:rPr lang="en-US" sz="2050" dirty="0" smtClean="0"/>
              <a:t>revenue will </a:t>
            </a:r>
            <a:r>
              <a:rPr lang="en-US" sz="2050" dirty="0"/>
              <a:t>be growing too. More services look affordable. For a long period, from the mid 1990s until 2007, </a:t>
            </a:r>
            <a:r>
              <a:rPr lang="en-US" sz="2050" dirty="0" smtClean="0"/>
              <a:t>it seemed </a:t>
            </a:r>
            <a:r>
              <a:rPr lang="en-US" sz="2050" dirty="0"/>
              <a:t>that the economy was growing in a sustainable way, incomes rose and tax revenues rose. Both governments and individuals could spend more. </a:t>
            </a:r>
            <a:endParaRPr lang="en-US" sz="2050" dirty="0" smtClean="0"/>
          </a:p>
          <a:p>
            <a:pPr marL="406400" indent="-406400">
              <a:buClr>
                <a:schemeClr val="accent6">
                  <a:lumMod val="50000"/>
                </a:schemeClr>
              </a:buClr>
              <a:buFont typeface="Wingdings 3" panose="05040102010807070707" pitchFamily="18" charset="2"/>
              <a:buChar char=""/>
            </a:pPr>
            <a:r>
              <a:rPr lang="en-US" sz="2050" dirty="0" smtClean="0"/>
              <a:t>Some </a:t>
            </a:r>
            <a:r>
              <a:rPr lang="en-US" sz="2050" dirty="0"/>
              <a:t>of that time, the government spent less than it received in tax revenue - there was a surplus. Later it borrowed more.</a:t>
            </a:r>
          </a:p>
          <a:p>
            <a:pPr marL="406400" indent="-406400">
              <a:buClr>
                <a:schemeClr val="accent6">
                  <a:lumMod val="50000"/>
                </a:schemeClr>
              </a:buClr>
              <a:buFont typeface="Wingdings 3" panose="05040102010807070707" pitchFamily="18" charset="2"/>
              <a:buChar char=""/>
            </a:pPr>
            <a:r>
              <a:rPr lang="en-US" sz="2050" dirty="0"/>
              <a:t>Borrowing can fund investments in new projects and expansion of public services such as the NHS. When the economy grows more slowly and recession is looming any past surplus and borrowing can together make it possible to keep employment and incomes from </a:t>
            </a:r>
            <a:r>
              <a:rPr lang="en-US" sz="2050" dirty="0" smtClean="0"/>
              <a:t>falling.</a:t>
            </a:r>
          </a:p>
        </p:txBody>
      </p:sp>
      <p:sp>
        <p:nvSpPr>
          <p:cNvPr id="6" name="Title 1"/>
          <p:cNvSpPr>
            <a:spLocks noGrp="1"/>
          </p:cNvSpPr>
          <p:nvPr>
            <p:ph type="title"/>
          </p:nvPr>
        </p:nvSpPr>
        <p:spPr>
          <a:xfrm>
            <a:off x="35496" y="72008"/>
            <a:ext cx="7704856" cy="548680"/>
          </a:xfrm>
        </p:spPr>
        <p:txBody>
          <a:bodyPr>
            <a:noAutofit/>
          </a:bodyPr>
          <a:lstStyle/>
          <a:p>
            <a:r>
              <a:rPr lang="en-GB" sz="2800" dirty="0" smtClean="0"/>
              <a:t>12.2 – </a:t>
            </a:r>
            <a:r>
              <a:rPr lang="en-US" sz="2800" dirty="0" smtClean="0">
                <a:effectLst/>
              </a:rPr>
              <a:t>Government Expenditure and Tax Revenue</a:t>
            </a:r>
            <a:endParaRPr lang="en-GB" sz="28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71</a:t>
            </a:r>
            <a:endParaRPr lang="en-GB" sz="1200" b="1" dirty="0">
              <a:latin typeface="Arial" panose="020B0604020202020204" pitchFamily="34" charset="0"/>
              <a:cs typeface="Arial" panose="020B0604020202020204" pitchFamily="34" charset="0"/>
            </a:endParaRPr>
          </a:p>
        </p:txBody>
      </p:sp>
      <p:pic>
        <p:nvPicPr>
          <p:cNvPr id="16392" name="Picture 8" descr="Image result for uk tax revenue spending 20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1152319"/>
            <a:ext cx="2460008" cy="1738362"/>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p:cNvGrpSpPr/>
          <p:nvPr/>
        </p:nvGrpSpPr>
        <p:grpSpPr>
          <a:xfrm>
            <a:off x="6372200" y="4591227"/>
            <a:ext cx="2460008" cy="2006125"/>
            <a:chOff x="6372200" y="4591227"/>
            <a:chExt cx="2460008" cy="2006125"/>
          </a:xfrm>
        </p:grpSpPr>
        <p:pic>
          <p:nvPicPr>
            <p:cNvPr id="16394" name="Picture 10" descr="Image result for egypt tax revenue spending 2016"/>
            <p:cNvPicPr>
              <a:picLocks noChangeAspect="1" noChangeArrowheads="1"/>
            </p:cNvPicPr>
            <p:nvPr/>
          </p:nvPicPr>
          <p:blipFill rotWithShape="1">
            <a:blip r:embed="rId4">
              <a:extLst>
                <a:ext uri="{28A0092B-C50C-407E-A947-70E740481C1C}">
                  <a14:useLocalDpi xmlns:a14="http://schemas.microsoft.com/office/drawing/2010/main" val="0"/>
                </a:ext>
              </a:extLst>
            </a:blip>
            <a:srcRect l="17942" t="49854" r="21036"/>
            <a:stretch/>
          </p:blipFill>
          <p:spPr bwMode="auto">
            <a:xfrm>
              <a:off x="6372200" y="5167291"/>
              <a:ext cx="2460008" cy="143006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0" descr="Image result for egypt tax revenue spending 201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062" t="12714" r="5642" b="62219"/>
            <a:stretch/>
          </p:blipFill>
          <p:spPr bwMode="auto">
            <a:xfrm>
              <a:off x="6372200" y="4591227"/>
              <a:ext cx="2460008" cy="499713"/>
            </a:xfrm>
            <a:prstGeom prst="rect">
              <a:avLst/>
            </a:prstGeom>
            <a:noFill/>
            <a:extLst>
              <a:ext uri="{909E8E84-426E-40DD-AFC4-6F175D3DCCD1}">
                <a14:hiddenFill xmlns:a14="http://schemas.microsoft.com/office/drawing/2010/main">
                  <a:solidFill>
                    <a:srgbClr val="FFFFFF"/>
                  </a:solidFill>
                </a14:hiddenFill>
              </a:ext>
            </a:extLst>
          </p:spPr>
        </p:pic>
      </p:grpSp>
      <p:pic>
        <p:nvPicPr>
          <p:cNvPr id="16396" name="Picture 12" descr="Image result for china tax revenue spending 2016"/>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4031" t="20675" r="4494" b="23436"/>
          <a:stretch/>
        </p:blipFill>
        <p:spPr bwMode="auto">
          <a:xfrm>
            <a:off x="6372200" y="2978250"/>
            <a:ext cx="2460008" cy="1530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306687"/>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4149080"/>
            <a:ext cx="8568952" cy="2246769"/>
          </a:xfrm>
          <a:prstGeom prst="rect">
            <a:avLst/>
          </a:prstGeom>
        </p:spPr>
        <p:txBody>
          <a:bodyPr wrap="square">
            <a:spAutoFit/>
          </a:bodyPr>
          <a:lstStyle/>
          <a:p>
            <a:pPr marL="406400" indent="-406400">
              <a:buClr>
                <a:schemeClr val="accent6">
                  <a:lumMod val="50000"/>
                </a:schemeClr>
              </a:buClr>
              <a:buFont typeface="Wingdings 3" panose="05040102010807070707" pitchFamily="18" charset="2"/>
              <a:buChar char=""/>
            </a:pPr>
            <a:r>
              <a:rPr lang="en-US" sz="2000" dirty="0" smtClean="0"/>
              <a:t>The </a:t>
            </a:r>
            <a:r>
              <a:rPr lang="en-US" sz="2000" dirty="0"/>
              <a:t>government stimulates the economy with more spending. If this works fairly quickly to get the economy going everyone benefits </a:t>
            </a:r>
            <a:r>
              <a:rPr lang="en-US" sz="2000" dirty="0" smtClean="0"/>
              <a:t>- businesses </a:t>
            </a:r>
            <a:r>
              <a:rPr lang="en-US" sz="2000" dirty="0"/>
              <a:t>can stay in business and most employees keep their jobs</a:t>
            </a:r>
            <a:r>
              <a:rPr lang="en-US" sz="2000" dirty="0" smtClean="0"/>
              <a:t>.</a:t>
            </a:r>
            <a:endParaRPr lang="en-US" sz="2000" dirty="0"/>
          </a:p>
          <a:p>
            <a:pPr marL="406400" indent="-406400">
              <a:buClr>
                <a:schemeClr val="accent6">
                  <a:lumMod val="50000"/>
                </a:schemeClr>
              </a:buClr>
              <a:buFont typeface="Wingdings 3" panose="05040102010807070707" pitchFamily="18" charset="2"/>
              <a:buChar char=""/>
            </a:pPr>
            <a:r>
              <a:rPr lang="en-US" sz="2000" dirty="0"/>
              <a:t>When taxes are increased to pay for higher spending, the economy changes but does not actually shrink. But if taxes are increased to reduce the government deficit, everyone has less spending power and we get the kind of outcome shown in the flow chart above.</a:t>
            </a:r>
          </a:p>
        </p:txBody>
      </p:sp>
      <p:sp>
        <p:nvSpPr>
          <p:cNvPr id="6" name="Title 1"/>
          <p:cNvSpPr>
            <a:spLocks noGrp="1"/>
          </p:cNvSpPr>
          <p:nvPr>
            <p:ph type="title"/>
          </p:nvPr>
        </p:nvSpPr>
        <p:spPr>
          <a:xfrm>
            <a:off x="35496" y="72008"/>
            <a:ext cx="7704856" cy="548680"/>
          </a:xfrm>
        </p:spPr>
        <p:txBody>
          <a:bodyPr>
            <a:noAutofit/>
          </a:bodyPr>
          <a:lstStyle/>
          <a:p>
            <a:r>
              <a:rPr lang="en-GB" sz="2800" dirty="0" smtClean="0"/>
              <a:t>12.2 – </a:t>
            </a:r>
            <a:r>
              <a:rPr lang="en-US" sz="2800" dirty="0" smtClean="0">
                <a:effectLst/>
              </a:rPr>
              <a:t>Government Expenditure and Tax Revenue</a:t>
            </a:r>
            <a:endParaRPr lang="en-GB" sz="28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71</a:t>
            </a:r>
            <a:endParaRPr lang="en-GB" sz="1200" b="1" dirty="0">
              <a:latin typeface="Arial" panose="020B0604020202020204" pitchFamily="34" charset="0"/>
              <a:cs typeface="Arial" panose="020B0604020202020204" pitchFamily="34" charset="0"/>
            </a:endParaRPr>
          </a:p>
        </p:txBody>
      </p:sp>
      <p:sp>
        <p:nvSpPr>
          <p:cNvPr id="5" name="TextBox 4"/>
          <p:cNvSpPr txBox="1"/>
          <p:nvPr/>
        </p:nvSpPr>
        <p:spPr>
          <a:xfrm>
            <a:off x="395536" y="1590748"/>
            <a:ext cx="1656184" cy="369332"/>
          </a:xfrm>
          <a:prstGeom prst="rect">
            <a:avLst/>
          </a:prstGeom>
          <a:solidFill>
            <a:schemeClr val="accent6">
              <a:lumMod val="60000"/>
              <a:lumOff val="40000"/>
            </a:schemeClr>
          </a:solidFill>
          <a:ln w="3175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spAutoFit/>
          </a:bodyPr>
          <a:lstStyle/>
          <a:p>
            <a:pPr algn="ctr"/>
            <a:r>
              <a:rPr lang="en-GB" dirty="0" smtClean="0"/>
              <a:t>Redundancies</a:t>
            </a:r>
            <a:endParaRPr lang="en-GB" dirty="0"/>
          </a:p>
        </p:txBody>
      </p:sp>
      <p:sp>
        <p:nvSpPr>
          <p:cNvPr id="8" name="TextBox 7"/>
          <p:cNvSpPr txBox="1"/>
          <p:nvPr/>
        </p:nvSpPr>
        <p:spPr>
          <a:xfrm>
            <a:off x="2537774" y="1452249"/>
            <a:ext cx="1080120" cy="646331"/>
          </a:xfrm>
          <a:prstGeom prst="rect">
            <a:avLst/>
          </a:prstGeom>
          <a:solidFill>
            <a:schemeClr val="accent6">
              <a:lumMod val="60000"/>
              <a:lumOff val="40000"/>
            </a:schemeClr>
          </a:solidFill>
          <a:ln w="3175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spAutoFit/>
          </a:bodyPr>
          <a:lstStyle/>
          <a:p>
            <a:pPr algn="ctr"/>
            <a:r>
              <a:rPr lang="en-GB" dirty="0" smtClean="0"/>
              <a:t>Falling</a:t>
            </a:r>
            <a:br>
              <a:rPr lang="en-GB" dirty="0" smtClean="0"/>
            </a:br>
            <a:r>
              <a:rPr lang="en-GB" dirty="0" smtClean="0"/>
              <a:t>Incomes</a:t>
            </a:r>
            <a:endParaRPr lang="en-GB" dirty="0"/>
          </a:p>
        </p:txBody>
      </p:sp>
      <p:sp>
        <p:nvSpPr>
          <p:cNvPr id="9" name="TextBox 8"/>
          <p:cNvSpPr txBox="1"/>
          <p:nvPr/>
        </p:nvSpPr>
        <p:spPr>
          <a:xfrm>
            <a:off x="4103948" y="1313749"/>
            <a:ext cx="2088232" cy="923330"/>
          </a:xfrm>
          <a:prstGeom prst="rect">
            <a:avLst/>
          </a:prstGeom>
          <a:solidFill>
            <a:schemeClr val="accent6">
              <a:lumMod val="60000"/>
              <a:lumOff val="40000"/>
            </a:schemeClr>
          </a:solidFill>
          <a:ln w="3175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spAutoFit/>
          </a:bodyPr>
          <a:lstStyle/>
          <a:p>
            <a:pPr algn="ctr"/>
            <a:r>
              <a:rPr lang="en-GB" dirty="0" smtClean="0"/>
              <a:t>Reduced spending in consumer products</a:t>
            </a:r>
            <a:endParaRPr lang="en-GB" dirty="0"/>
          </a:p>
        </p:txBody>
      </p:sp>
      <p:sp>
        <p:nvSpPr>
          <p:cNvPr id="10" name="TextBox 9"/>
          <p:cNvSpPr txBox="1"/>
          <p:nvPr/>
        </p:nvSpPr>
        <p:spPr>
          <a:xfrm>
            <a:off x="6678234" y="1186150"/>
            <a:ext cx="1854206" cy="1200329"/>
          </a:xfrm>
          <a:prstGeom prst="rect">
            <a:avLst/>
          </a:prstGeom>
          <a:solidFill>
            <a:schemeClr val="accent6">
              <a:lumMod val="60000"/>
              <a:lumOff val="40000"/>
            </a:schemeClr>
          </a:solidFill>
          <a:ln w="3175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spAutoFit/>
          </a:bodyPr>
          <a:lstStyle/>
          <a:p>
            <a:pPr algn="ctr"/>
            <a:r>
              <a:rPr lang="en-GB" dirty="0" smtClean="0"/>
              <a:t>Reduced spending in consumer products</a:t>
            </a:r>
            <a:endParaRPr lang="en-GB" dirty="0"/>
          </a:p>
        </p:txBody>
      </p:sp>
      <p:sp>
        <p:nvSpPr>
          <p:cNvPr id="11" name="TextBox 10"/>
          <p:cNvSpPr txBox="1"/>
          <p:nvPr/>
        </p:nvSpPr>
        <p:spPr>
          <a:xfrm>
            <a:off x="390988" y="3009726"/>
            <a:ext cx="2142238" cy="923330"/>
          </a:xfrm>
          <a:prstGeom prst="rect">
            <a:avLst/>
          </a:prstGeom>
          <a:solidFill>
            <a:schemeClr val="accent6">
              <a:lumMod val="60000"/>
              <a:lumOff val="40000"/>
            </a:schemeClr>
          </a:solidFill>
          <a:ln w="3175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spAutoFit/>
          </a:bodyPr>
          <a:lstStyle/>
          <a:p>
            <a:pPr algn="ctr"/>
            <a:r>
              <a:rPr lang="en-GB" dirty="0" smtClean="0"/>
              <a:t>Some businesses contract output or close down</a:t>
            </a:r>
            <a:endParaRPr lang="en-GB" dirty="0"/>
          </a:p>
        </p:txBody>
      </p:sp>
      <p:sp>
        <p:nvSpPr>
          <p:cNvPr id="12" name="TextBox 11"/>
          <p:cNvSpPr txBox="1"/>
          <p:nvPr/>
        </p:nvSpPr>
        <p:spPr>
          <a:xfrm>
            <a:off x="3128808" y="3148226"/>
            <a:ext cx="1620180" cy="646331"/>
          </a:xfrm>
          <a:prstGeom prst="rect">
            <a:avLst/>
          </a:prstGeom>
          <a:solidFill>
            <a:schemeClr val="accent6">
              <a:lumMod val="60000"/>
              <a:lumOff val="40000"/>
            </a:schemeClr>
          </a:solidFill>
          <a:ln w="3175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spAutoFit/>
          </a:bodyPr>
          <a:lstStyle/>
          <a:p>
            <a:pPr algn="ctr"/>
            <a:r>
              <a:rPr lang="en-GB" dirty="0" smtClean="0"/>
              <a:t>More redundancies</a:t>
            </a:r>
            <a:endParaRPr lang="en-GB" dirty="0"/>
          </a:p>
        </p:txBody>
      </p:sp>
      <p:sp>
        <p:nvSpPr>
          <p:cNvPr id="13" name="TextBox 12"/>
          <p:cNvSpPr txBox="1"/>
          <p:nvPr/>
        </p:nvSpPr>
        <p:spPr>
          <a:xfrm>
            <a:off x="5344570" y="3148226"/>
            <a:ext cx="1368152" cy="646331"/>
          </a:xfrm>
          <a:prstGeom prst="rect">
            <a:avLst/>
          </a:prstGeom>
          <a:solidFill>
            <a:schemeClr val="accent6">
              <a:lumMod val="60000"/>
              <a:lumOff val="40000"/>
            </a:schemeClr>
          </a:solidFill>
          <a:ln w="3175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spAutoFit/>
          </a:bodyPr>
          <a:lstStyle/>
          <a:p>
            <a:pPr algn="ctr"/>
            <a:r>
              <a:rPr lang="en-GB" dirty="0" smtClean="0"/>
              <a:t>Lower tax revenues</a:t>
            </a:r>
            <a:endParaRPr lang="en-GB" dirty="0"/>
          </a:p>
        </p:txBody>
      </p:sp>
      <p:sp>
        <p:nvSpPr>
          <p:cNvPr id="14" name="TextBox 13"/>
          <p:cNvSpPr txBox="1"/>
          <p:nvPr/>
        </p:nvSpPr>
        <p:spPr>
          <a:xfrm>
            <a:off x="7308304" y="3148226"/>
            <a:ext cx="1476164" cy="646331"/>
          </a:xfrm>
          <a:prstGeom prst="rect">
            <a:avLst/>
          </a:prstGeom>
          <a:solidFill>
            <a:schemeClr val="accent6">
              <a:lumMod val="60000"/>
              <a:lumOff val="40000"/>
            </a:schemeClr>
          </a:solidFill>
          <a:ln w="3175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spAutoFit/>
          </a:bodyPr>
          <a:lstStyle/>
          <a:p>
            <a:pPr algn="ctr"/>
            <a:r>
              <a:rPr lang="en-GB" dirty="0" smtClean="0"/>
              <a:t>Less money to spend</a:t>
            </a:r>
            <a:endParaRPr lang="en-GB" dirty="0"/>
          </a:p>
        </p:txBody>
      </p:sp>
      <p:cxnSp>
        <p:nvCxnSpPr>
          <p:cNvPr id="15" name="Straight Arrow Connector 14"/>
          <p:cNvCxnSpPr>
            <a:stCxn id="5" idx="3"/>
            <a:endCxn id="8" idx="1"/>
          </p:cNvCxnSpPr>
          <p:nvPr/>
        </p:nvCxnSpPr>
        <p:spPr>
          <a:xfrm>
            <a:off x="2051720" y="1775414"/>
            <a:ext cx="486054" cy="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3"/>
            <a:endCxn id="9" idx="1"/>
          </p:cNvCxnSpPr>
          <p:nvPr/>
        </p:nvCxnSpPr>
        <p:spPr>
          <a:xfrm flipV="1">
            <a:off x="3617894" y="1775414"/>
            <a:ext cx="486054" cy="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9" idx="3"/>
            <a:endCxn id="10" idx="1"/>
          </p:cNvCxnSpPr>
          <p:nvPr/>
        </p:nvCxnSpPr>
        <p:spPr>
          <a:xfrm>
            <a:off x="6192180" y="1775414"/>
            <a:ext cx="486054" cy="1090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1" idx="3"/>
            <a:endCxn id="12" idx="1"/>
          </p:cNvCxnSpPr>
          <p:nvPr/>
        </p:nvCxnSpPr>
        <p:spPr>
          <a:xfrm>
            <a:off x="2533226" y="3471391"/>
            <a:ext cx="595582" cy="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2" idx="3"/>
            <a:endCxn id="13" idx="1"/>
          </p:cNvCxnSpPr>
          <p:nvPr/>
        </p:nvCxnSpPr>
        <p:spPr>
          <a:xfrm>
            <a:off x="4748988" y="3471392"/>
            <a:ext cx="595582"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3" idx="3"/>
            <a:endCxn id="14" idx="1"/>
          </p:cNvCxnSpPr>
          <p:nvPr/>
        </p:nvCxnSpPr>
        <p:spPr>
          <a:xfrm>
            <a:off x="6712722" y="3471392"/>
            <a:ext cx="595582"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endCxn id="11" idx="0"/>
          </p:cNvCxnSpPr>
          <p:nvPr/>
        </p:nvCxnSpPr>
        <p:spPr>
          <a:xfrm>
            <a:off x="1462107" y="2528151"/>
            <a:ext cx="0" cy="481575"/>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0" idx="3"/>
          </p:cNvCxnSpPr>
          <p:nvPr/>
        </p:nvCxnSpPr>
        <p:spPr>
          <a:xfrm flipV="1">
            <a:off x="8532440" y="1786314"/>
            <a:ext cx="288032" cy="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820472" y="1784424"/>
            <a:ext cx="0" cy="74372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1462107" y="2530041"/>
            <a:ext cx="7322361" cy="18022"/>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3296274"/>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10223"/>
            <a:ext cx="6192688" cy="5743111"/>
          </a:xfrm>
          <a:prstGeom prst="rect">
            <a:avLst/>
          </a:prstGeom>
        </p:spPr>
        <p:txBody>
          <a:bodyPr wrap="square">
            <a:spAutoFit/>
          </a:bodyPr>
          <a:lstStyle/>
          <a:p>
            <a:pPr>
              <a:buClr>
                <a:schemeClr val="accent6">
                  <a:lumMod val="50000"/>
                </a:schemeClr>
              </a:buClr>
            </a:pPr>
            <a:r>
              <a:rPr lang="en-US" sz="2040" b="1" dirty="0">
                <a:solidFill>
                  <a:srgbClr val="002060"/>
                </a:solidFill>
              </a:rPr>
              <a:t>Spending more on community care</a:t>
            </a:r>
          </a:p>
          <a:p>
            <a:pPr marL="406400" indent="-406400">
              <a:buClr>
                <a:schemeClr val="accent6">
                  <a:lumMod val="50000"/>
                </a:schemeClr>
              </a:buClr>
              <a:buFont typeface="Wingdings 3" panose="05040102010807070707" pitchFamily="18" charset="2"/>
              <a:buChar char=""/>
            </a:pPr>
            <a:r>
              <a:rPr lang="en-US" sz="2040" dirty="0">
                <a:solidFill>
                  <a:srgbClr val="002060"/>
                </a:solidFill>
              </a:rPr>
              <a:t>As fewer and fewer people stay in hospital for a long time, care in the community has expanded. Governments are spending more on community care, partly to keep </a:t>
            </a:r>
            <a:r>
              <a:rPr lang="en-US" sz="2040" dirty="0" smtClean="0">
                <a:solidFill>
                  <a:srgbClr val="002060"/>
                </a:solidFill>
              </a:rPr>
              <a:t>NHS </a:t>
            </a:r>
            <a:r>
              <a:rPr lang="en-US" sz="2040" dirty="0">
                <a:solidFill>
                  <a:srgbClr val="002060"/>
                </a:solidFill>
              </a:rPr>
              <a:t>costs down and partly to care better for the ageing population. </a:t>
            </a:r>
            <a:endParaRPr lang="en-US" sz="2040" dirty="0" smtClean="0">
              <a:solidFill>
                <a:srgbClr val="002060"/>
              </a:solidFill>
            </a:endParaRPr>
          </a:p>
          <a:p>
            <a:pPr marL="406400" indent="-406400">
              <a:buClr>
                <a:schemeClr val="accent6">
                  <a:lumMod val="50000"/>
                </a:schemeClr>
              </a:buClr>
              <a:buFont typeface="Wingdings 3" panose="05040102010807070707" pitchFamily="18" charset="2"/>
              <a:buChar char=""/>
            </a:pPr>
            <a:r>
              <a:rPr lang="en-US" sz="2040" dirty="0" smtClean="0">
                <a:solidFill>
                  <a:srgbClr val="002060"/>
                </a:solidFill>
              </a:rPr>
              <a:t>Much </a:t>
            </a:r>
            <a:r>
              <a:rPr lang="en-US" sz="2040" dirty="0">
                <a:solidFill>
                  <a:srgbClr val="002060"/>
                </a:solidFill>
              </a:rPr>
              <a:t>of this community care is actually provided by small businesses. They usually call themselves care agencies and they can be not-for-profit organisations but many are, quite simply, businesses.</a:t>
            </a:r>
          </a:p>
          <a:p>
            <a:pPr marL="406400" indent="-406400">
              <a:buClr>
                <a:schemeClr val="accent6">
                  <a:lumMod val="50000"/>
                </a:schemeClr>
              </a:buClr>
              <a:buFont typeface="Wingdings 3" panose="05040102010807070707" pitchFamily="18" charset="2"/>
              <a:buChar char=""/>
            </a:pPr>
            <a:r>
              <a:rPr lang="en-US" sz="2040" dirty="0">
                <a:solidFill>
                  <a:srgbClr val="002060"/>
                </a:solidFill>
              </a:rPr>
              <a:t>Money spent on community care comes partly from tax revenue. Expenditure cuts in this area will reduce the agencies' revenue and profits.</a:t>
            </a:r>
          </a:p>
          <a:p>
            <a:pPr>
              <a:buClr>
                <a:schemeClr val="accent6">
                  <a:lumMod val="50000"/>
                </a:schemeClr>
              </a:buClr>
            </a:pPr>
            <a:r>
              <a:rPr lang="en-US" sz="2040" b="1" dirty="0">
                <a:solidFill>
                  <a:srgbClr val="FF0000"/>
                </a:solidFill>
              </a:rPr>
              <a:t>Discussion point</a:t>
            </a:r>
          </a:p>
          <a:p>
            <a:pPr marL="398463" indent="-398463">
              <a:buClr>
                <a:schemeClr val="accent6">
                  <a:lumMod val="50000"/>
                </a:schemeClr>
              </a:buClr>
              <a:buFont typeface="+mj-lt"/>
              <a:buAutoNum type="arabicPeriod"/>
            </a:pPr>
            <a:r>
              <a:rPr lang="en-US" sz="2040" dirty="0">
                <a:solidFill>
                  <a:srgbClr val="FF0000"/>
                </a:solidFill>
              </a:rPr>
              <a:t>How would falling revenue affect a care </a:t>
            </a:r>
            <a:r>
              <a:rPr lang="en-US" sz="2040" dirty="0" smtClean="0">
                <a:solidFill>
                  <a:srgbClr val="FF0000"/>
                </a:solidFill>
              </a:rPr>
              <a:t>agency?</a:t>
            </a:r>
          </a:p>
          <a:p>
            <a:pPr marL="398463" indent="-398463">
              <a:buClr>
                <a:schemeClr val="accent6">
                  <a:lumMod val="50000"/>
                </a:schemeClr>
              </a:buClr>
              <a:buFont typeface="+mj-lt"/>
              <a:buAutoNum type="arabicPeriod"/>
            </a:pPr>
            <a:r>
              <a:rPr lang="en-US" sz="2040" dirty="0" smtClean="0">
                <a:solidFill>
                  <a:srgbClr val="FF0000"/>
                </a:solidFill>
              </a:rPr>
              <a:t>What </a:t>
            </a:r>
            <a:r>
              <a:rPr lang="en-US" sz="2040" dirty="0">
                <a:solidFill>
                  <a:srgbClr val="FF0000"/>
                </a:solidFill>
              </a:rPr>
              <a:t>would actually happen if demand decreases?</a:t>
            </a:r>
          </a:p>
        </p:txBody>
      </p:sp>
      <p:sp>
        <p:nvSpPr>
          <p:cNvPr id="6" name="Title 1"/>
          <p:cNvSpPr>
            <a:spLocks noGrp="1"/>
          </p:cNvSpPr>
          <p:nvPr>
            <p:ph type="title"/>
          </p:nvPr>
        </p:nvSpPr>
        <p:spPr>
          <a:xfrm>
            <a:off x="35496" y="72008"/>
            <a:ext cx="7704856" cy="548680"/>
          </a:xfrm>
        </p:spPr>
        <p:txBody>
          <a:bodyPr>
            <a:noAutofit/>
          </a:bodyPr>
          <a:lstStyle/>
          <a:p>
            <a:r>
              <a:rPr lang="en-GB" sz="3100" dirty="0" smtClean="0"/>
              <a:t>12.2 – </a:t>
            </a:r>
            <a:r>
              <a:rPr lang="en-US" sz="3100" dirty="0" smtClean="0">
                <a:effectLst/>
              </a:rPr>
              <a:t>Government and Tax – Corporation Tax</a:t>
            </a:r>
            <a:endParaRPr lang="en-GB" sz="31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72</a:t>
            </a:r>
            <a:endParaRPr lang="en-GB" sz="1200" b="1" dirty="0">
              <a:latin typeface="Arial" panose="020B0604020202020204" pitchFamily="34" charset="0"/>
              <a:cs typeface="Arial" panose="020B0604020202020204" pitchFamily="34" charset="0"/>
            </a:endParaRPr>
          </a:p>
        </p:txBody>
      </p:sp>
      <p:pic>
        <p:nvPicPr>
          <p:cNvPr id="20482" name="Picture 2" descr="Image result for care in the community"/>
          <p:cNvPicPr>
            <a:picLocks noChangeAspect="1" noChangeArrowheads="1"/>
          </p:cNvPicPr>
          <p:nvPr/>
        </p:nvPicPr>
        <p:blipFill rotWithShape="1">
          <a:blip r:embed="rId3">
            <a:extLst>
              <a:ext uri="{28A0092B-C50C-407E-A947-70E740481C1C}">
                <a14:useLocalDpi xmlns:a14="http://schemas.microsoft.com/office/drawing/2010/main" val="0"/>
              </a:ext>
            </a:extLst>
          </a:blip>
          <a:srcRect r="12488"/>
          <a:stretch/>
        </p:blipFill>
        <p:spPr bwMode="auto">
          <a:xfrm>
            <a:off x="6444209" y="3068960"/>
            <a:ext cx="2386236" cy="1821481"/>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Image result for care hom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4208" y="5071962"/>
            <a:ext cx="2386237" cy="1597398"/>
          </a:xfrm>
          <a:prstGeom prst="rect">
            <a:avLst/>
          </a:prstGeom>
          <a:noFill/>
          <a:extLst>
            <a:ext uri="{909E8E84-426E-40DD-AFC4-6F175D3DCCD1}">
              <a14:hiddenFill xmlns:a14="http://schemas.microsoft.com/office/drawing/2010/main">
                <a:solidFill>
                  <a:srgbClr val="FFFFFF"/>
                </a:solidFill>
              </a14:hiddenFill>
            </a:ext>
          </a:extLst>
        </p:spPr>
      </p:pic>
      <p:pic>
        <p:nvPicPr>
          <p:cNvPr id="20490" name="Picture 10" descr="Image result for nhs hospital elderly care"/>
          <p:cNvPicPr>
            <a:picLocks noChangeAspect="1" noChangeArrowheads="1"/>
          </p:cNvPicPr>
          <p:nvPr/>
        </p:nvPicPr>
        <p:blipFill rotWithShape="1">
          <a:blip r:embed="rId5">
            <a:extLst>
              <a:ext uri="{28A0092B-C50C-407E-A947-70E740481C1C}">
                <a14:useLocalDpi xmlns:a14="http://schemas.microsoft.com/office/drawing/2010/main" val="0"/>
              </a:ext>
            </a:extLst>
          </a:blip>
          <a:srcRect r="9463"/>
          <a:stretch/>
        </p:blipFill>
        <p:spPr bwMode="auto">
          <a:xfrm>
            <a:off x="6442375" y="1166484"/>
            <a:ext cx="2388070" cy="1758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316015"/>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10223"/>
            <a:ext cx="6192688" cy="5647700"/>
          </a:xfrm>
          <a:prstGeom prst="rect">
            <a:avLst/>
          </a:prstGeom>
        </p:spPr>
        <p:txBody>
          <a:bodyPr wrap="square">
            <a:spAutoFit/>
          </a:bodyPr>
          <a:lstStyle/>
          <a:p>
            <a:pPr>
              <a:buClr>
                <a:schemeClr val="accent6">
                  <a:lumMod val="50000"/>
                </a:schemeClr>
              </a:buClr>
            </a:pPr>
            <a:r>
              <a:rPr lang="en-US" sz="1900" b="1" dirty="0" smtClean="0"/>
              <a:t>Some Changes Have helped Business</a:t>
            </a:r>
            <a:endParaRPr lang="en-US" sz="1900" b="1" dirty="0"/>
          </a:p>
          <a:p>
            <a:pPr marL="406400" indent="-406400">
              <a:buClr>
                <a:schemeClr val="accent6">
                  <a:lumMod val="50000"/>
                </a:schemeClr>
              </a:buClr>
              <a:buFont typeface="Wingdings 3" panose="05040102010807070707" pitchFamily="18" charset="2"/>
              <a:buChar char=""/>
            </a:pPr>
            <a:r>
              <a:rPr lang="en-US" sz="1900" dirty="0" smtClean="0"/>
              <a:t>Taxes </a:t>
            </a:r>
            <a:r>
              <a:rPr lang="en-US" sz="1900" dirty="0"/>
              <a:t>are levied on businesses as well as people. Corporation tax in 2012 took 20% of profit for businesses with turnover up to £300,000 per year. Up to 2010, the rate was 21%. Obviously this will help small businesses - a bit. Bigger businesses pay a little more in corporation tax, the rate rising to 24% where turnover is above £1.5 million. The rate in 2010 was 28%, and in 2013 it goes down to 23%. </a:t>
            </a:r>
            <a:endParaRPr lang="en-US" sz="1900" dirty="0" smtClean="0"/>
          </a:p>
          <a:p>
            <a:pPr marL="406400" indent="-406400">
              <a:buClr>
                <a:schemeClr val="accent6">
                  <a:lumMod val="50000"/>
                </a:schemeClr>
              </a:buClr>
              <a:buFont typeface="Wingdings 3" panose="05040102010807070707" pitchFamily="18" charset="2"/>
              <a:buChar char=""/>
            </a:pPr>
            <a:r>
              <a:rPr lang="en-US" sz="1900" dirty="0" smtClean="0"/>
              <a:t>This </a:t>
            </a:r>
            <a:r>
              <a:rPr lang="en-US" sz="1900" dirty="0"/>
              <a:t>is a much more substantial cut but it will not help small businesses except insofar as they may get more orders from growing customer businesses. Neither cut will help businesses that are making no profit at all.</a:t>
            </a:r>
          </a:p>
          <a:p>
            <a:pPr marL="406400" indent="-406400">
              <a:buClr>
                <a:schemeClr val="accent6">
                  <a:lumMod val="50000"/>
                </a:schemeClr>
              </a:buClr>
              <a:buFont typeface="Wingdings 3" panose="05040102010807070707" pitchFamily="18" charset="2"/>
              <a:buChar char=""/>
            </a:pPr>
            <a:r>
              <a:rPr lang="en-US" sz="1900" dirty="0" smtClean="0"/>
              <a:t>In </a:t>
            </a:r>
            <a:r>
              <a:rPr lang="en-US" sz="1900" dirty="0"/>
              <a:t>2012 the Department for Business, Innovation and Skills (BIS) offered employers a wage incentive of up to £2,275 for each job they could create for an 18 to 24 year-old from the Government's Work </a:t>
            </a:r>
            <a:r>
              <a:rPr lang="en-US" sz="1900" dirty="0" smtClean="0"/>
              <a:t>Program, </a:t>
            </a:r>
            <a:r>
              <a:rPr lang="en-US" sz="1900" dirty="0"/>
              <a:t>if the job lasted at least 26 weeks</a:t>
            </a:r>
          </a:p>
        </p:txBody>
      </p:sp>
      <p:sp>
        <p:nvSpPr>
          <p:cNvPr id="6" name="Title 1"/>
          <p:cNvSpPr>
            <a:spLocks noGrp="1"/>
          </p:cNvSpPr>
          <p:nvPr>
            <p:ph type="title"/>
          </p:nvPr>
        </p:nvSpPr>
        <p:spPr>
          <a:xfrm>
            <a:off x="35496" y="72008"/>
            <a:ext cx="7704856" cy="548680"/>
          </a:xfrm>
        </p:spPr>
        <p:txBody>
          <a:bodyPr>
            <a:noAutofit/>
          </a:bodyPr>
          <a:lstStyle/>
          <a:p>
            <a:r>
              <a:rPr lang="en-GB" sz="3100" dirty="0" smtClean="0"/>
              <a:t>12.2 – </a:t>
            </a:r>
            <a:r>
              <a:rPr lang="en-US" sz="3100" dirty="0" smtClean="0">
                <a:effectLst/>
              </a:rPr>
              <a:t>Government and Tax – Corporation Tax</a:t>
            </a:r>
            <a:endParaRPr lang="en-GB" sz="31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72</a:t>
            </a:r>
            <a:endParaRPr lang="en-GB" sz="1200" b="1" dirty="0">
              <a:latin typeface="Arial" panose="020B0604020202020204" pitchFamily="34" charset="0"/>
              <a:cs typeface="Arial" panose="020B0604020202020204" pitchFamily="34" charset="0"/>
            </a:endParaRPr>
          </a:p>
        </p:txBody>
      </p:sp>
      <p:pic>
        <p:nvPicPr>
          <p:cNvPr id="21506" name="Picture 2" descr="Image result for government training programs"/>
          <p:cNvPicPr>
            <a:picLocks noChangeAspect="1" noChangeArrowheads="1"/>
          </p:cNvPicPr>
          <p:nvPr/>
        </p:nvPicPr>
        <p:blipFill rotWithShape="1">
          <a:blip r:embed="rId3">
            <a:extLst>
              <a:ext uri="{28A0092B-C50C-407E-A947-70E740481C1C}">
                <a14:useLocalDpi xmlns:a14="http://schemas.microsoft.com/office/drawing/2010/main" val="0"/>
              </a:ext>
            </a:extLst>
          </a:blip>
          <a:srcRect l="7583" r="8419" b="12782"/>
          <a:stretch/>
        </p:blipFill>
        <p:spPr bwMode="auto">
          <a:xfrm>
            <a:off x="6444208" y="1124744"/>
            <a:ext cx="2376265" cy="2261719"/>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Image result for government training program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079" t="8328"/>
          <a:stretch/>
        </p:blipFill>
        <p:spPr bwMode="auto">
          <a:xfrm>
            <a:off x="6444208" y="3524756"/>
            <a:ext cx="2376265" cy="1481219"/>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descr="Image result for egypt government job training program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200" r="21776"/>
          <a:stretch/>
        </p:blipFill>
        <p:spPr bwMode="auto">
          <a:xfrm>
            <a:off x="6444207" y="5156656"/>
            <a:ext cx="2376265" cy="1337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0232590"/>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10223"/>
            <a:ext cx="6234608" cy="1938992"/>
          </a:xfrm>
          <a:prstGeom prst="rect">
            <a:avLst/>
          </a:prstGeom>
        </p:spPr>
        <p:txBody>
          <a:bodyPr wrap="square">
            <a:spAutoFit/>
          </a:bodyPr>
          <a:lstStyle/>
          <a:p>
            <a:pPr marL="406400" indent="-406400">
              <a:buClr>
                <a:schemeClr val="accent6">
                  <a:lumMod val="50000"/>
                </a:schemeClr>
              </a:buClr>
              <a:buFont typeface="Wingdings 3" panose="05040102010807070707" pitchFamily="18" charset="2"/>
              <a:buChar char=""/>
            </a:pPr>
            <a:r>
              <a:rPr lang="en-US" sz="2000" dirty="0"/>
              <a:t>Besides corporation tax, businesses pay Business Rates - to their local authorities. These can be a hefty expense and add to their costs. Essentially business rates are just another tax. Arguably they pay for the services that businesses require, but not everyone sees it that way.</a:t>
            </a:r>
          </a:p>
        </p:txBody>
      </p:sp>
      <p:sp>
        <p:nvSpPr>
          <p:cNvPr id="6" name="Title 1"/>
          <p:cNvSpPr>
            <a:spLocks noGrp="1"/>
          </p:cNvSpPr>
          <p:nvPr>
            <p:ph type="title"/>
          </p:nvPr>
        </p:nvSpPr>
        <p:spPr>
          <a:xfrm>
            <a:off x="35496" y="72008"/>
            <a:ext cx="7704856" cy="548680"/>
          </a:xfrm>
        </p:spPr>
        <p:txBody>
          <a:bodyPr>
            <a:noAutofit/>
          </a:bodyPr>
          <a:lstStyle/>
          <a:p>
            <a:r>
              <a:rPr lang="en-GB" sz="2800" dirty="0" smtClean="0"/>
              <a:t>12.2 – </a:t>
            </a:r>
            <a:r>
              <a:rPr lang="en-US" sz="2800" dirty="0" smtClean="0">
                <a:effectLst/>
              </a:rPr>
              <a:t>Government and Tax – The Business View</a:t>
            </a:r>
            <a:endParaRPr lang="en-GB" sz="28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72</a:t>
            </a:r>
            <a:endParaRPr lang="en-GB" sz="1200" b="1" dirty="0">
              <a:latin typeface="Arial" panose="020B0604020202020204" pitchFamily="34" charset="0"/>
              <a:cs typeface="Arial" panose="020B0604020202020204" pitchFamily="34" charset="0"/>
            </a:endParaRPr>
          </a:p>
        </p:txBody>
      </p:sp>
      <p:sp>
        <p:nvSpPr>
          <p:cNvPr id="3" name="Rectangle 2"/>
          <p:cNvSpPr/>
          <p:nvPr/>
        </p:nvSpPr>
        <p:spPr>
          <a:xfrm>
            <a:off x="323528" y="3140968"/>
            <a:ext cx="6162600" cy="3477875"/>
          </a:xfrm>
          <a:prstGeom prst="rect">
            <a:avLst/>
          </a:prstGeom>
          <a:solidFill>
            <a:schemeClr val="tx2">
              <a:lumMod val="20000"/>
              <a:lumOff val="80000"/>
            </a:schemeClr>
          </a:solidFill>
          <a:ln w="57150">
            <a:solidFill>
              <a:srgbClr val="002060"/>
            </a:solidFill>
          </a:ln>
        </p:spPr>
        <p:txBody>
          <a:bodyPr wrap="square">
            <a:spAutoFit/>
          </a:bodyPr>
          <a:lstStyle/>
          <a:p>
            <a:pPr>
              <a:buClr>
                <a:schemeClr val="accent6">
                  <a:lumMod val="50000"/>
                </a:schemeClr>
              </a:buClr>
            </a:pPr>
            <a:r>
              <a:rPr lang="en-US" sz="2000" b="1" dirty="0"/>
              <a:t>South Road</a:t>
            </a:r>
          </a:p>
          <a:p>
            <a:pPr marL="406400" indent="-406400">
              <a:buClr>
                <a:schemeClr val="accent6">
                  <a:lumMod val="50000"/>
                </a:schemeClr>
              </a:buClr>
              <a:buFont typeface="Wingdings 3" panose="05040102010807070707" pitchFamily="18" charset="2"/>
              <a:buChar char=""/>
            </a:pPr>
            <a:r>
              <a:rPr lang="en-US" sz="2000" dirty="0"/>
              <a:t>In 2011, many of the shop owners and cafes in the street got angry about their business rates. Almost all are small businesses, with just the one outlet. Sonia's World of Cakes </a:t>
            </a:r>
            <a:r>
              <a:rPr lang="en-US" sz="2000" dirty="0" err="1"/>
              <a:t>specialises</a:t>
            </a:r>
            <a:r>
              <a:rPr lang="en-US" sz="2000" dirty="0"/>
              <a:t> in cakes for celebrations - their adverts say 'Our only limit is your imagination'. </a:t>
            </a:r>
            <a:endParaRPr lang="en-US" sz="2000" dirty="0" smtClean="0"/>
          </a:p>
          <a:p>
            <a:pPr marL="406400" indent="-406400">
              <a:buClr>
                <a:schemeClr val="accent6">
                  <a:lumMod val="50000"/>
                </a:schemeClr>
              </a:buClr>
              <a:buFont typeface="Wingdings 3" panose="05040102010807070707" pitchFamily="18" charset="2"/>
              <a:buChar char=""/>
            </a:pPr>
            <a:r>
              <a:rPr lang="en-US" sz="2000" dirty="0" smtClean="0"/>
              <a:t>They </a:t>
            </a:r>
            <a:r>
              <a:rPr lang="en-US" sz="2000" dirty="0"/>
              <a:t>had to pay £4,850 to Sefton Council. This is enough to make a big dent in profits. Sonia said "The amount of money we have to pay in business rates is not fair."</a:t>
            </a:r>
          </a:p>
        </p:txBody>
      </p:sp>
      <p:pic>
        <p:nvPicPr>
          <p:cNvPr id="22530" name="Picture 2" descr="Image result for business rates"/>
          <p:cNvPicPr>
            <a:picLocks noChangeAspect="1" noChangeArrowheads="1"/>
          </p:cNvPicPr>
          <p:nvPr/>
        </p:nvPicPr>
        <p:blipFill rotWithShape="1">
          <a:blip r:embed="rId3">
            <a:extLst>
              <a:ext uri="{28A0092B-C50C-407E-A947-70E740481C1C}">
                <a14:useLocalDpi xmlns:a14="http://schemas.microsoft.com/office/drawing/2010/main" val="0"/>
              </a:ext>
            </a:extLst>
          </a:blip>
          <a:srcRect b="9220"/>
          <a:stretch/>
        </p:blipFill>
        <p:spPr bwMode="auto">
          <a:xfrm>
            <a:off x="6660232" y="1104837"/>
            <a:ext cx="2181250" cy="1553804"/>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Image result for business rat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2761021"/>
            <a:ext cx="2181250" cy="1100027"/>
          </a:xfrm>
          <a:prstGeom prst="rect">
            <a:avLst/>
          </a:prstGeom>
          <a:noFill/>
          <a:extLst>
            <a:ext uri="{909E8E84-426E-40DD-AFC4-6F175D3DCCD1}">
              <a14:hiddenFill xmlns:a14="http://schemas.microsoft.com/office/drawing/2010/main">
                <a:solidFill>
                  <a:srgbClr val="FFFFFF"/>
                </a:solidFill>
              </a14:hiddenFill>
            </a:ext>
          </a:extLst>
        </p:spPr>
      </p:pic>
      <p:pic>
        <p:nvPicPr>
          <p:cNvPr id="22536" name="Picture 8" descr="Image result for egypt business rat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528" t="7643" r="52669" b="10232"/>
          <a:stretch/>
        </p:blipFill>
        <p:spPr bwMode="auto">
          <a:xfrm>
            <a:off x="6660232" y="3933056"/>
            <a:ext cx="2181250" cy="132678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Image result for egypt business rate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1408" t="7643" r="5230" b="10232"/>
          <a:stretch/>
        </p:blipFill>
        <p:spPr bwMode="auto">
          <a:xfrm>
            <a:off x="6578043" y="5279718"/>
            <a:ext cx="2314437" cy="1389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3660987"/>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3700" b="1" dirty="0" smtClean="0"/>
              <a:t>1 – New Business Ideas - Expectations</a:t>
            </a:r>
          </a:p>
        </p:txBody>
      </p:sp>
      <p:sp>
        <p:nvSpPr>
          <p:cNvPr id="2" name="Rectangle 1"/>
          <p:cNvSpPr/>
          <p:nvPr/>
        </p:nvSpPr>
        <p:spPr>
          <a:xfrm>
            <a:off x="251520" y="1096426"/>
            <a:ext cx="8640960" cy="5355312"/>
          </a:xfrm>
          <a:prstGeom prst="rect">
            <a:avLst/>
          </a:prstGeom>
        </p:spPr>
        <p:txBody>
          <a:bodyPr wrap="square">
            <a:spAutoFit/>
          </a:bodyPr>
          <a:lstStyle/>
          <a:p>
            <a:pPr>
              <a:buClr>
                <a:schemeClr val="accent6">
                  <a:lumMod val="50000"/>
                </a:schemeClr>
              </a:buClr>
            </a:pPr>
            <a:r>
              <a:rPr lang="en-US" b="1" dirty="0"/>
              <a:t>What are examiners looking for</a:t>
            </a:r>
            <a:r>
              <a:rPr lang="en-US" b="1" dirty="0" smtClean="0"/>
              <a:t>?</a:t>
            </a:r>
            <a:endParaRPr lang="en-US" b="1" dirty="0"/>
          </a:p>
          <a:p>
            <a:pPr marL="457200" indent="-457200">
              <a:buClr>
                <a:schemeClr val="accent6">
                  <a:lumMod val="50000"/>
                </a:schemeClr>
              </a:buClr>
              <a:buFont typeface="Wingdings 3" panose="05040102010807070707" pitchFamily="18" charset="2"/>
              <a:buChar char=""/>
            </a:pPr>
            <a:r>
              <a:rPr lang="en-US" dirty="0"/>
              <a:t>Examiners use instructions to help you to decide the length and depth of your answer</a:t>
            </a:r>
            <a:r>
              <a:rPr lang="en-US" dirty="0" smtClean="0"/>
              <a:t>.</a:t>
            </a:r>
            <a:endParaRPr lang="en-US" dirty="0"/>
          </a:p>
          <a:p>
            <a:pPr>
              <a:buClr>
                <a:schemeClr val="accent6">
                  <a:lumMod val="50000"/>
                </a:schemeClr>
              </a:buClr>
            </a:pPr>
            <a:r>
              <a:rPr lang="en-US" b="1" dirty="0"/>
              <a:t>State, define, list, outline</a:t>
            </a:r>
          </a:p>
          <a:p>
            <a:pPr marL="457200" indent="-457200">
              <a:buClr>
                <a:schemeClr val="accent6">
                  <a:lumMod val="50000"/>
                </a:schemeClr>
              </a:buClr>
              <a:buFont typeface="Wingdings 3" panose="05040102010807070707" pitchFamily="18" charset="2"/>
              <a:buChar char=""/>
            </a:pPr>
            <a:r>
              <a:rPr lang="en-US" dirty="0"/>
              <a:t>These key words require short, concise answers, often recall of material that you have </a:t>
            </a:r>
            <a:r>
              <a:rPr lang="en-US" dirty="0" err="1"/>
              <a:t>memorised</a:t>
            </a:r>
            <a:r>
              <a:rPr lang="en-US" dirty="0" smtClean="0"/>
              <a:t>.</a:t>
            </a:r>
            <a:endParaRPr lang="en-US" dirty="0"/>
          </a:p>
          <a:p>
            <a:pPr>
              <a:buClr>
                <a:schemeClr val="accent6">
                  <a:lumMod val="50000"/>
                </a:schemeClr>
              </a:buClr>
            </a:pPr>
            <a:r>
              <a:rPr lang="en-US" b="1" dirty="0"/>
              <a:t>Explain, describe, discuss</a:t>
            </a:r>
          </a:p>
          <a:p>
            <a:pPr marL="457200" indent="-457200">
              <a:buClr>
                <a:schemeClr val="accent6">
                  <a:lumMod val="50000"/>
                </a:schemeClr>
              </a:buClr>
              <a:buFont typeface="Wingdings 3" panose="05040102010807070707" pitchFamily="18" charset="2"/>
              <a:buChar char=""/>
            </a:pPr>
            <a:r>
              <a:rPr lang="en-US" dirty="0"/>
              <a:t>Some reasoning or some reference to theory is needed, depending on the context.</a:t>
            </a:r>
          </a:p>
          <a:p>
            <a:pPr marL="457200" indent="-457200">
              <a:buClr>
                <a:schemeClr val="accent6">
                  <a:lumMod val="50000"/>
                </a:schemeClr>
              </a:buClr>
              <a:buFont typeface="Wingdings 3" panose="05040102010807070707" pitchFamily="18" charset="2"/>
              <a:buChar char=""/>
            </a:pPr>
            <a:r>
              <a:rPr lang="en-US" dirty="0"/>
              <a:t>Explaining and discussing require you to give a more detailed answer than when you are asked to ‘describe' something</a:t>
            </a:r>
            <a:r>
              <a:rPr lang="en-US" dirty="0" smtClean="0"/>
              <a:t>.</a:t>
            </a:r>
            <a:endParaRPr lang="en-US" dirty="0"/>
          </a:p>
          <a:p>
            <a:pPr>
              <a:buClr>
                <a:schemeClr val="accent6">
                  <a:lumMod val="50000"/>
                </a:schemeClr>
              </a:buClr>
            </a:pPr>
            <a:r>
              <a:rPr lang="en-US" b="1" dirty="0"/>
              <a:t>Apply</a:t>
            </a:r>
          </a:p>
          <a:p>
            <a:pPr marL="457200" indent="-457200">
              <a:buClr>
                <a:schemeClr val="accent6">
                  <a:lumMod val="50000"/>
                </a:schemeClr>
              </a:buClr>
              <a:buFont typeface="Wingdings 3" panose="05040102010807070707" pitchFamily="18" charset="2"/>
              <a:buChar char=""/>
            </a:pPr>
            <a:r>
              <a:rPr lang="en-US" dirty="0"/>
              <a:t>Here, you must make sure that you relate your answer to the given situation (this is always good practice in Business Studies exams</a:t>
            </a:r>
            <a:r>
              <a:rPr lang="en-US" dirty="0" smtClean="0"/>
              <a:t>).</a:t>
            </a:r>
            <a:endParaRPr lang="en-US" dirty="0"/>
          </a:p>
          <a:p>
            <a:pPr>
              <a:buClr>
                <a:schemeClr val="accent6">
                  <a:lumMod val="50000"/>
                </a:schemeClr>
              </a:buClr>
            </a:pPr>
            <a:r>
              <a:rPr lang="en-US" b="1" dirty="0"/>
              <a:t>Evaluate</a:t>
            </a:r>
          </a:p>
          <a:p>
            <a:pPr marL="457200" indent="-457200">
              <a:buClr>
                <a:schemeClr val="accent6">
                  <a:lumMod val="50000"/>
                </a:schemeClr>
              </a:buClr>
              <a:buFont typeface="Wingdings 3" panose="05040102010807070707" pitchFamily="18" charset="2"/>
              <a:buChar char=""/>
            </a:pPr>
            <a:r>
              <a:rPr lang="en-US" dirty="0"/>
              <a:t>You are required to provide full and detailed arguments, often ‘for' and ‘against', to show your depth of understanding</a:t>
            </a:r>
            <a:r>
              <a:rPr lang="en-US" dirty="0" smtClean="0"/>
              <a:t>.</a:t>
            </a:r>
            <a:endParaRPr lang="en-US" dirty="0"/>
          </a:p>
          <a:p>
            <a:pPr>
              <a:buClr>
                <a:schemeClr val="accent6">
                  <a:lumMod val="50000"/>
                </a:schemeClr>
              </a:buClr>
            </a:pPr>
            <a:r>
              <a:rPr lang="en-US" b="1" dirty="0"/>
              <a:t>Calculate</a:t>
            </a:r>
          </a:p>
          <a:p>
            <a:pPr marL="457200" indent="-457200">
              <a:buClr>
                <a:schemeClr val="accent6">
                  <a:lumMod val="50000"/>
                </a:schemeClr>
              </a:buClr>
              <a:buFont typeface="Wingdings 3" panose="05040102010807070707" pitchFamily="18" charset="2"/>
              <a:buChar char=""/>
            </a:pPr>
            <a:r>
              <a:rPr lang="en-US" dirty="0"/>
              <a:t>A numerical answer is required here</a:t>
            </a:r>
            <a:r>
              <a:rPr lang="en-US" dirty="0" smtClean="0"/>
              <a:t>.</a:t>
            </a:r>
            <a:endParaRPr lang="en-US" dirty="0"/>
          </a:p>
        </p:txBody>
      </p:sp>
    </p:spTree>
    <p:extLst>
      <p:ext uri="{BB962C8B-B14F-4D97-AF65-F5344CB8AC3E}">
        <p14:creationId xmlns:p14="http://schemas.microsoft.com/office/powerpoint/2010/main" val="229475878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10223"/>
            <a:ext cx="6234608" cy="5632311"/>
          </a:xfrm>
          <a:prstGeom prst="rect">
            <a:avLst/>
          </a:prstGeom>
        </p:spPr>
        <p:txBody>
          <a:bodyPr wrap="square">
            <a:spAutoFit/>
          </a:bodyPr>
          <a:lstStyle/>
          <a:p>
            <a:pPr marL="406400" indent="-406400">
              <a:buClr>
                <a:schemeClr val="accent6">
                  <a:lumMod val="50000"/>
                </a:schemeClr>
              </a:buClr>
              <a:buFont typeface="Wingdings 3" panose="05040102010807070707" pitchFamily="18" charset="2"/>
              <a:buChar char=""/>
            </a:pPr>
            <a:r>
              <a:rPr lang="en-US" dirty="0"/>
              <a:t>For a very long time Value Added Tax (VAT) stood at 17.5%. It is paid on sales of all consumer products except for food eaten at home, housing, books and newspapers and public transport (with a few other exceptions). In late 2008 it was reduced to 15%, to give people a bit more spending power and lift the </a:t>
            </a:r>
            <a:r>
              <a:rPr lang="en-US" dirty="0" smtClean="0"/>
              <a:t>economy </a:t>
            </a:r>
            <a:r>
              <a:rPr lang="en-US" dirty="0"/>
              <a:t>generally. In January 2010 it went back up to 17.5%. </a:t>
            </a:r>
            <a:endParaRPr lang="en-US" dirty="0" smtClean="0"/>
          </a:p>
          <a:p>
            <a:pPr marL="406400" indent="-406400">
              <a:buClr>
                <a:schemeClr val="accent6">
                  <a:lumMod val="50000"/>
                </a:schemeClr>
              </a:buClr>
              <a:buFont typeface="Wingdings 3" panose="05040102010807070707" pitchFamily="18" charset="2"/>
              <a:buChar char=""/>
            </a:pPr>
            <a:r>
              <a:rPr lang="en-US" dirty="0" smtClean="0"/>
              <a:t>When </a:t>
            </a:r>
            <a:r>
              <a:rPr lang="en-US" dirty="0"/>
              <a:t>VAT rises, most retailers put the price up to cover the extra tax. But not quite all do. Just a few will hold the price to keep the competition away. (As of 2012, VAT was 20%.) The same applies to other sales taxes, like alcohol duty.</a:t>
            </a:r>
          </a:p>
          <a:p>
            <a:pPr marL="406400" indent="-406400">
              <a:buClr>
                <a:schemeClr val="accent6">
                  <a:lumMod val="50000"/>
                </a:schemeClr>
              </a:buClr>
              <a:buFont typeface="Wingdings 3" panose="05040102010807070707" pitchFamily="18" charset="2"/>
              <a:buChar char=""/>
            </a:pPr>
            <a:r>
              <a:rPr lang="en-US" dirty="0"/>
              <a:t>The main problem with VAT from the business point of view is that an increase puts up prices and reduces customers' spending power. If the product is something customers can manage without, sales revenue will fall. VAT also creates an administrative burden. In general business communities usually </a:t>
            </a:r>
            <a:r>
              <a:rPr lang="en-US" dirty="0" err="1"/>
              <a:t>favour</a:t>
            </a:r>
            <a:r>
              <a:rPr lang="en-US" dirty="0"/>
              <a:t> tax cuts and dislike tax increases because of the effect on demand across the economy.</a:t>
            </a:r>
          </a:p>
        </p:txBody>
      </p:sp>
      <p:sp>
        <p:nvSpPr>
          <p:cNvPr id="6" name="Title 1"/>
          <p:cNvSpPr>
            <a:spLocks noGrp="1"/>
          </p:cNvSpPr>
          <p:nvPr>
            <p:ph type="title"/>
          </p:nvPr>
        </p:nvSpPr>
        <p:spPr>
          <a:xfrm>
            <a:off x="35496" y="72008"/>
            <a:ext cx="7704856" cy="548680"/>
          </a:xfrm>
        </p:spPr>
        <p:txBody>
          <a:bodyPr>
            <a:noAutofit/>
          </a:bodyPr>
          <a:lstStyle/>
          <a:p>
            <a:r>
              <a:rPr lang="en-GB" sz="2800" dirty="0" smtClean="0"/>
              <a:t>12.2 – </a:t>
            </a:r>
            <a:r>
              <a:rPr lang="en-US" sz="2800" dirty="0" smtClean="0">
                <a:effectLst/>
              </a:rPr>
              <a:t>Government and Tax – The Business View</a:t>
            </a:r>
            <a:endParaRPr lang="en-GB" sz="28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72</a:t>
            </a:r>
            <a:endParaRPr lang="en-GB" sz="1200" b="1" dirty="0">
              <a:latin typeface="Arial" panose="020B0604020202020204" pitchFamily="34" charset="0"/>
              <a:cs typeface="Arial" panose="020B0604020202020204" pitchFamily="34" charset="0"/>
            </a:endParaRPr>
          </a:p>
        </p:txBody>
      </p:sp>
      <p:pic>
        <p:nvPicPr>
          <p:cNvPr id="22530" name="Picture 2" descr="Image result for business rates"/>
          <p:cNvPicPr>
            <a:picLocks noChangeAspect="1" noChangeArrowheads="1"/>
          </p:cNvPicPr>
          <p:nvPr/>
        </p:nvPicPr>
        <p:blipFill rotWithShape="1">
          <a:blip r:embed="rId3">
            <a:extLst>
              <a:ext uri="{28A0092B-C50C-407E-A947-70E740481C1C}">
                <a14:useLocalDpi xmlns:a14="http://schemas.microsoft.com/office/drawing/2010/main" val="0"/>
              </a:ext>
            </a:extLst>
          </a:blip>
          <a:srcRect b="9220"/>
          <a:stretch/>
        </p:blipFill>
        <p:spPr bwMode="auto">
          <a:xfrm>
            <a:off x="6660232" y="1104837"/>
            <a:ext cx="2181250" cy="1553804"/>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Image result for business rat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2761021"/>
            <a:ext cx="2181250" cy="1100027"/>
          </a:xfrm>
          <a:prstGeom prst="rect">
            <a:avLst/>
          </a:prstGeom>
          <a:noFill/>
          <a:extLst>
            <a:ext uri="{909E8E84-426E-40DD-AFC4-6F175D3DCCD1}">
              <a14:hiddenFill xmlns:a14="http://schemas.microsoft.com/office/drawing/2010/main">
                <a:solidFill>
                  <a:srgbClr val="FFFFFF"/>
                </a:solidFill>
              </a14:hiddenFill>
            </a:ext>
          </a:extLst>
        </p:spPr>
      </p:pic>
      <p:pic>
        <p:nvPicPr>
          <p:cNvPr id="22536" name="Picture 8" descr="Image result for egypt business rat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528" t="7643" r="52669" b="10232"/>
          <a:stretch/>
        </p:blipFill>
        <p:spPr bwMode="auto">
          <a:xfrm>
            <a:off x="6660232" y="3933056"/>
            <a:ext cx="2181250" cy="132678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Image result for egypt business rate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1408" t="7643" r="5230" b="10232"/>
          <a:stretch/>
        </p:blipFill>
        <p:spPr bwMode="auto">
          <a:xfrm>
            <a:off x="6578043" y="5279718"/>
            <a:ext cx="2314437" cy="1389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558992"/>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10223"/>
            <a:ext cx="6234608" cy="5647700"/>
          </a:xfrm>
          <a:prstGeom prst="rect">
            <a:avLst/>
          </a:prstGeom>
        </p:spPr>
        <p:txBody>
          <a:bodyPr wrap="square">
            <a:spAutoFit/>
          </a:bodyPr>
          <a:lstStyle/>
          <a:p>
            <a:pPr marL="406400" indent="-406400">
              <a:buClr>
                <a:schemeClr val="accent6">
                  <a:lumMod val="50000"/>
                </a:schemeClr>
              </a:buClr>
              <a:buFont typeface="Wingdings 3" panose="05040102010807070707" pitchFamily="18" charset="2"/>
              <a:buChar char=""/>
            </a:pPr>
            <a:r>
              <a:rPr lang="en-US" sz="1900" dirty="0" smtClean="0"/>
              <a:t>The Bank of England tries to keep inflation under control, mainly by adjusting interest rates. When the Bank of England changes its interest rate, all the banks adjust their lending rates by a similar percentage. If the rate goes up, business loans become more expensive, along with mortgages and personal loans.</a:t>
            </a:r>
          </a:p>
          <a:p>
            <a:pPr marL="406400" indent="-406400">
              <a:buClr>
                <a:schemeClr val="accent6">
                  <a:lumMod val="50000"/>
                </a:schemeClr>
              </a:buClr>
              <a:buFont typeface="Wingdings 3" panose="05040102010807070707" pitchFamily="18" charset="2"/>
              <a:buChar char=""/>
            </a:pPr>
            <a:r>
              <a:rPr lang="en-US" sz="1900" dirty="0" smtClean="0"/>
              <a:t>It gets harder for businesses to expand and for consumers to buy homes and big ticket items like cars. It is also harder for businesses to raise prices and this slows down the rate of inflation.</a:t>
            </a:r>
          </a:p>
          <a:p>
            <a:pPr marL="406400" indent="-406400">
              <a:buClr>
                <a:schemeClr val="accent6">
                  <a:lumMod val="50000"/>
                </a:schemeClr>
              </a:buClr>
              <a:buFont typeface="Wingdings 3" panose="05040102010807070707" pitchFamily="18" charset="2"/>
              <a:buChar char=""/>
            </a:pPr>
            <a:r>
              <a:rPr lang="en-US" sz="1900" dirty="0" smtClean="0"/>
              <a:t>In 2006-2008, inflation was inching upwards and the Bank of England kept its interest rate around 5%. But as the recession deepened, the economy needed a stimulus and the rate was cut. Since early 2009, it has been at kept at 0.5%, phenomenally low. The idea was to encourage spending at a time when demand in the economy was at a very low level.</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12.3 – </a:t>
            </a:r>
            <a:r>
              <a:rPr lang="en-US" sz="3600" dirty="0" smtClean="0">
                <a:effectLst/>
              </a:rPr>
              <a:t>Monetary Policy</a:t>
            </a:r>
            <a:endParaRPr lang="en-GB" sz="36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73</a:t>
            </a:r>
            <a:endParaRPr lang="en-GB" sz="1200" b="1" dirty="0">
              <a:latin typeface="Arial" panose="020B0604020202020204" pitchFamily="34" charset="0"/>
              <a:cs typeface="Arial" panose="020B0604020202020204" pitchFamily="34" charset="0"/>
            </a:endParaRPr>
          </a:p>
        </p:txBody>
      </p:sp>
      <p:pic>
        <p:nvPicPr>
          <p:cNvPr id="1026" name="Picture 2" descr="Image result for monetary polic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134" t="3120" r="5996" b="3761"/>
          <a:stretch/>
        </p:blipFill>
        <p:spPr bwMode="auto">
          <a:xfrm>
            <a:off x="6588224" y="1124744"/>
            <a:ext cx="2248786" cy="176904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monetary polic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24" y="3068960"/>
            <a:ext cx="2248786" cy="168659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egypt monetary polic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88224" y="4941168"/>
            <a:ext cx="2248786" cy="1686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8752792"/>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10223"/>
            <a:ext cx="6120680" cy="5509200"/>
          </a:xfrm>
          <a:prstGeom prst="rect">
            <a:avLst/>
          </a:prstGeom>
        </p:spPr>
        <p:txBody>
          <a:bodyPr wrap="square">
            <a:spAutoFit/>
          </a:bodyPr>
          <a:lstStyle/>
          <a:p>
            <a:pPr marL="406400" indent="-406400">
              <a:buClr>
                <a:schemeClr val="accent6">
                  <a:lumMod val="50000"/>
                </a:schemeClr>
              </a:buClr>
              <a:buFont typeface="Wingdings 3" panose="05040102010807070707" pitchFamily="18" charset="2"/>
              <a:buChar char=""/>
            </a:pPr>
            <a:r>
              <a:rPr lang="en-US" sz="2200" dirty="0" smtClean="0"/>
              <a:t>The </a:t>
            </a:r>
            <a:r>
              <a:rPr lang="en-US" sz="2200" dirty="0"/>
              <a:t>snag was that confidence was so low in the period 2008-12 that few businesses dared to expand. Many didn't want loans at any price. </a:t>
            </a:r>
            <a:endParaRPr lang="en-US" sz="2200" dirty="0" smtClean="0"/>
          </a:p>
          <a:p>
            <a:pPr marL="406400" indent="-406400">
              <a:buClr>
                <a:schemeClr val="accent6">
                  <a:lumMod val="50000"/>
                </a:schemeClr>
              </a:buClr>
              <a:buFont typeface="Wingdings 3" panose="05040102010807070707" pitchFamily="18" charset="2"/>
              <a:buChar char=""/>
            </a:pPr>
            <a:r>
              <a:rPr lang="en-US" sz="2200" dirty="0" smtClean="0"/>
              <a:t>Similarly</a:t>
            </a:r>
            <a:r>
              <a:rPr lang="en-US" sz="2200" dirty="0"/>
              <a:t>, mortgages were so hard to get that the price to be paid for them - the interest rate - hardly mattered. However, the low rate clearly did have some value:</a:t>
            </a:r>
          </a:p>
          <a:p>
            <a:pPr marL="741363" indent="-285750">
              <a:buClr>
                <a:schemeClr val="accent6">
                  <a:lumMod val="50000"/>
                </a:schemeClr>
              </a:buClr>
              <a:buFont typeface="Arial" panose="020B0604020202020204" pitchFamily="34" charset="0"/>
              <a:buChar char="•"/>
            </a:pPr>
            <a:r>
              <a:rPr lang="en-US" sz="2200" dirty="0" smtClean="0"/>
              <a:t>Homeowners </a:t>
            </a:r>
            <a:r>
              <a:rPr lang="en-US" sz="2200" dirty="0"/>
              <a:t>with mortgages found their monthly payments were reduced and this gave them a bit more spending </a:t>
            </a:r>
            <a:r>
              <a:rPr lang="en-US" sz="2200" dirty="0" smtClean="0"/>
              <a:t>power.</a:t>
            </a:r>
          </a:p>
          <a:p>
            <a:pPr marL="741363" indent="-285750">
              <a:buClr>
                <a:schemeClr val="accent6">
                  <a:lumMod val="50000"/>
                </a:schemeClr>
              </a:buClr>
              <a:buFont typeface="Arial" panose="020B0604020202020204" pitchFamily="34" charset="0"/>
              <a:buChar char="•"/>
            </a:pPr>
            <a:r>
              <a:rPr lang="en-US" sz="2200" dirty="0" smtClean="0"/>
              <a:t>When </a:t>
            </a:r>
            <a:r>
              <a:rPr lang="en-US" sz="2200" dirty="0"/>
              <a:t>demand does rise, the low rate will help new businesses, for as long as it lasts.</a:t>
            </a:r>
            <a:endParaRPr lang="en-GB" sz="2200" dirty="0"/>
          </a:p>
          <a:p>
            <a:pPr marL="741363" lvl="0" indent="-285750">
              <a:buClr>
                <a:schemeClr val="accent6">
                  <a:lumMod val="50000"/>
                </a:schemeClr>
              </a:buClr>
              <a:buFont typeface="Arial" panose="020B0604020202020204" pitchFamily="34" charset="0"/>
              <a:buChar char="•"/>
            </a:pPr>
            <a:r>
              <a:rPr lang="en-US" sz="2200" dirty="0"/>
              <a:t>Small businesses that could find a market and could get a loan did get started.</a:t>
            </a:r>
            <a:endParaRPr lang="en-GB" sz="2200" dirty="0"/>
          </a:p>
        </p:txBody>
      </p:sp>
      <p:sp>
        <p:nvSpPr>
          <p:cNvPr id="6" name="Title 1"/>
          <p:cNvSpPr>
            <a:spLocks noGrp="1"/>
          </p:cNvSpPr>
          <p:nvPr>
            <p:ph type="title"/>
          </p:nvPr>
        </p:nvSpPr>
        <p:spPr>
          <a:xfrm>
            <a:off x="35496" y="72008"/>
            <a:ext cx="7704856" cy="548680"/>
          </a:xfrm>
        </p:spPr>
        <p:txBody>
          <a:bodyPr>
            <a:noAutofit/>
          </a:bodyPr>
          <a:lstStyle/>
          <a:p>
            <a:r>
              <a:rPr lang="en-GB" sz="3600" dirty="0" smtClean="0"/>
              <a:t>12.3 – </a:t>
            </a:r>
            <a:r>
              <a:rPr lang="en-US" sz="3600" dirty="0" smtClean="0">
                <a:effectLst/>
              </a:rPr>
              <a:t>Monetary Policy</a:t>
            </a:r>
            <a:endParaRPr lang="en-GB" sz="36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73</a:t>
            </a:r>
            <a:endParaRPr lang="en-GB" sz="1200" b="1" dirty="0">
              <a:latin typeface="Arial" panose="020B0604020202020204" pitchFamily="34" charset="0"/>
              <a:cs typeface="Arial" panose="020B0604020202020204" pitchFamily="34" charset="0"/>
            </a:endParaRPr>
          </a:p>
        </p:txBody>
      </p:sp>
      <p:pic>
        <p:nvPicPr>
          <p:cNvPr id="5" name="Picture 2" descr="Image result for monetary polic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134" t="3120" r="5996" b="3761"/>
          <a:stretch/>
        </p:blipFill>
        <p:spPr bwMode="auto">
          <a:xfrm>
            <a:off x="6588224" y="1124744"/>
            <a:ext cx="2248786" cy="17690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monetary polic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24" y="3068960"/>
            <a:ext cx="2248786" cy="168659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egypt monetary polic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88224" y="4941168"/>
            <a:ext cx="2248786" cy="1686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7709953"/>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10223"/>
            <a:ext cx="6336704" cy="5478423"/>
          </a:xfrm>
          <a:prstGeom prst="rect">
            <a:avLst/>
          </a:prstGeom>
        </p:spPr>
        <p:txBody>
          <a:bodyPr wrap="square">
            <a:spAutoFit/>
          </a:bodyPr>
          <a:lstStyle/>
          <a:p>
            <a:pPr>
              <a:buClr>
                <a:schemeClr val="accent6">
                  <a:lumMod val="50000"/>
                </a:schemeClr>
              </a:buClr>
            </a:pPr>
            <a:r>
              <a:rPr lang="en-US" sz="1750" b="1" dirty="0">
                <a:solidFill>
                  <a:srgbClr val="0070C0"/>
                </a:solidFill>
              </a:rPr>
              <a:t>Show your understanding</a:t>
            </a:r>
          </a:p>
          <a:p>
            <a:pPr marL="406400" indent="-406400">
              <a:buClr>
                <a:schemeClr val="accent6">
                  <a:lumMod val="50000"/>
                </a:schemeClr>
              </a:buClr>
              <a:buFont typeface="Wingdings 3" panose="05040102010807070707" pitchFamily="18" charset="2"/>
              <a:buChar char=""/>
            </a:pPr>
            <a:r>
              <a:rPr lang="en-US" sz="1750" dirty="0">
                <a:solidFill>
                  <a:srgbClr val="0070C0"/>
                </a:solidFill>
              </a:rPr>
              <a:t>Pete Reynolds lost his job as a department manager in a DIY store that closed down in 2009. He decided to try garden maintenance and targeted the growing number of elderly people who find the bigger garden jobs more than they can manage. Peter had to buy a van, a mower and hedge cutting gear and he needed insurance - some gardening jobs can lead to accident or injury. He got a small bank loan and his income, though less than previously, was just enough to live on.</a:t>
            </a:r>
          </a:p>
          <a:p>
            <a:pPr marL="406400" indent="-406400">
              <a:buClr>
                <a:schemeClr val="accent6">
                  <a:lumMod val="50000"/>
                </a:schemeClr>
              </a:buClr>
              <a:buFont typeface="Wingdings 3" panose="05040102010807070707" pitchFamily="18" charset="2"/>
              <a:buChar char=""/>
            </a:pPr>
            <a:r>
              <a:rPr lang="en-US" sz="1750" dirty="0">
                <a:solidFill>
                  <a:srgbClr val="0070C0"/>
                </a:solidFill>
              </a:rPr>
              <a:t>Other people were not so lucky because although bank loans were cheap, they were very hard to get. Banks were very wary. They had taken too many risks in the past and changed their approach. So many people with good ideas found either that the process of getting a loan was very long and slow, or </a:t>
            </a:r>
            <a:r>
              <a:rPr lang="en-US" sz="1750" dirty="0" smtClean="0">
                <a:solidFill>
                  <a:srgbClr val="0070C0"/>
                </a:solidFill>
              </a:rPr>
              <a:t>the </a:t>
            </a:r>
            <a:r>
              <a:rPr lang="en-US" sz="1750" dirty="0">
                <a:solidFill>
                  <a:srgbClr val="0070C0"/>
                </a:solidFill>
              </a:rPr>
              <a:t>bank refused to lend anything at all.</a:t>
            </a:r>
          </a:p>
          <a:p>
            <a:pPr>
              <a:buClr>
                <a:schemeClr val="accent6">
                  <a:lumMod val="50000"/>
                </a:schemeClr>
              </a:buClr>
            </a:pPr>
            <a:r>
              <a:rPr lang="en-US" sz="1750" b="1" dirty="0">
                <a:solidFill>
                  <a:srgbClr val="FF0000"/>
                </a:solidFill>
              </a:rPr>
              <a:t>Question</a:t>
            </a:r>
          </a:p>
          <a:p>
            <a:pPr marL="406400" indent="-406400">
              <a:buClr>
                <a:schemeClr val="accent6">
                  <a:lumMod val="50000"/>
                </a:schemeClr>
              </a:buClr>
              <a:buFont typeface="Wingdings 3" panose="05040102010807070707" pitchFamily="18" charset="2"/>
              <a:buChar char=""/>
            </a:pPr>
            <a:r>
              <a:rPr lang="en-US" sz="1750" dirty="0">
                <a:solidFill>
                  <a:srgbClr val="FF0000"/>
                </a:solidFill>
              </a:rPr>
              <a:t>Peter's solution sounds easy enough. Explain three reasons why most redundant employees do not go along a similar route.</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12.3 – </a:t>
            </a:r>
            <a:r>
              <a:rPr lang="en-US" sz="3600" dirty="0" smtClean="0">
                <a:effectLst/>
              </a:rPr>
              <a:t>Monetary Policy</a:t>
            </a:r>
            <a:endParaRPr lang="en-GB" sz="36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74</a:t>
            </a:r>
            <a:endParaRPr lang="en-GB" sz="1200" b="1" dirty="0">
              <a:latin typeface="Arial" panose="020B0604020202020204" pitchFamily="34" charset="0"/>
              <a:cs typeface="Arial" panose="020B0604020202020204" pitchFamily="34" charset="0"/>
            </a:endParaRPr>
          </a:p>
        </p:txBody>
      </p:sp>
      <p:pic>
        <p:nvPicPr>
          <p:cNvPr id="5" name="Picture 2" descr="Image result for monetary polic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134" t="3120" r="5996" b="3761"/>
          <a:stretch/>
        </p:blipFill>
        <p:spPr bwMode="auto">
          <a:xfrm>
            <a:off x="6588224" y="1124744"/>
            <a:ext cx="2248786" cy="17690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monetary polic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24" y="3068960"/>
            <a:ext cx="2248786" cy="168659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egypt monetary polic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88224" y="4941168"/>
            <a:ext cx="2248786" cy="1686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3709418"/>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10223"/>
            <a:ext cx="6408712" cy="5632311"/>
          </a:xfrm>
          <a:prstGeom prst="rect">
            <a:avLst/>
          </a:prstGeom>
        </p:spPr>
        <p:txBody>
          <a:bodyPr wrap="square">
            <a:spAutoFit/>
          </a:bodyPr>
          <a:lstStyle/>
          <a:p>
            <a:pPr marL="406400" indent="-406400">
              <a:buClr>
                <a:schemeClr val="accent6">
                  <a:lumMod val="50000"/>
                </a:schemeClr>
              </a:buClr>
              <a:buFont typeface="Wingdings 3" panose="05040102010807070707" pitchFamily="18" charset="2"/>
              <a:buChar char=""/>
            </a:pPr>
            <a:r>
              <a:rPr lang="en-US" sz="2000" dirty="0" smtClean="0"/>
              <a:t>Chapter </a:t>
            </a:r>
            <a:r>
              <a:rPr lang="en-US" sz="2000" dirty="0"/>
              <a:t>11 showed how a low exchange rate </a:t>
            </a:r>
            <a:r>
              <a:rPr lang="en-US" sz="2000" dirty="0" err="1"/>
              <a:t>favours</a:t>
            </a:r>
            <a:r>
              <a:rPr lang="en-US" sz="2000" dirty="0"/>
              <a:t> exporters and UK businesses that compete with imports. A low rate makes both groups more competitive. But there are other businesses and people for whom a low exchange rate is not so helpful.</a:t>
            </a:r>
          </a:p>
          <a:p>
            <a:pPr marL="749300" indent="-292100">
              <a:buClr>
                <a:schemeClr val="accent6">
                  <a:lumMod val="50000"/>
                </a:schemeClr>
              </a:buClr>
              <a:buFont typeface="Wingdings" panose="05000000000000000000" pitchFamily="2" charset="2"/>
              <a:buChar char="§"/>
            </a:pPr>
            <a:r>
              <a:rPr lang="en-US" sz="2000" dirty="0" smtClean="0"/>
              <a:t>When </a:t>
            </a:r>
            <a:r>
              <a:rPr lang="en-US" sz="2000" dirty="0"/>
              <a:t>the exchange rate falls, the price of imported inputs rises. This raises costs of production. This can affect all sorts of products from tinned sardines to electrical goods and some UK businesses will raise their prices, making them less competitive.</a:t>
            </a:r>
          </a:p>
          <a:p>
            <a:pPr marL="749300" indent="-292100">
              <a:buClr>
                <a:schemeClr val="accent6">
                  <a:lumMod val="50000"/>
                </a:schemeClr>
              </a:buClr>
              <a:buFont typeface="Wingdings" panose="05000000000000000000" pitchFamily="2" charset="2"/>
              <a:buChar char="§"/>
            </a:pPr>
            <a:r>
              <a:rPr lang="en-US" sz="2000" dirty="0" smtClean="0"/>
              <a:t>Retailers</a:t>
            </a:r>
            <a:r>
              <a:rPr lang="en-US" sz="2000" dirty="0"/>
              <a:t>, including the supermarkets, that sell imported products, will also suffer when they have to pay more for their imported stock. They will have to choose between putting the price up, which means losing some sales, and keeping it the same and losing some profit</a:t>
            </a:r>
            <a:r>
              <a:rPr lang="en-US" sz="2000" dirty="0" smtClean="0"/>
              <a:t>.</a:t>
            </a:r>
            <a:endParaRPr lang="en-US" sz="2000" dirty="0"/>
          </a:p>
        </p:txBody>
      </p:sp>
      <p:sp>
        <p:nvSpPr>
          <p:cNvPr id="6" name="Title 1"/>
          <p:cNvSpPr>
            <a:spLocks noGrp="1"/>
          </p:cNvSpPr>
          <p:nvPr>
            <p:ph type="title"/>
          </p:nvPr>
        </p:nvSpPr>
        <p:spPr>
          <a:xfrm>
            <a:off x="35496" y="72008"/>
            <a:ext cx="7704856" cy="548680"/>
          </a:xfrm>
        </p:spPr>
        <p:txBody>
          <a:bodyPr>
            <a:noAutofit/>
          </a:bodyPr>
          <a:lstStyle/>
          <a:p>
            <a:r>
              <a:rPr lang="en-GB" sz="3000" dirty="0"/>
              <a:t>12.3 – </a:t>
            </a:r>
            <a:r>
              <a:rPr lang="en-US" sz="3000" dirty="0">
                <a:effectLst/>
              </a:rPr>
              <a:t>Monetary Policy – Impact of ER Changes</a:t>
            </a:r>
            <a:endParaRPr lang="en-GB" sz="30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74</a:t>
            </a:r>
            <a:endParaRPr lang="en-GB" sz="1200" b="1" dirty="0">
              <a:latin typeface="Arial" panose="020B0604020202020204" pitchFamily="34" charset="0"/>
              <a:cs typeface="Arial" panose="020B0604020202020204" pitchFamily="34" charset="0"/>
            </a:endParaRPr>
          </a:p>
        </p:txBody>
      </p:sp>
      <p:sp>
        <p:nvSpPr>
          <p:cNvPr id="5" name="TextBox 4">
            <a:hlinkClick r:id="rId9" action="ppaction://hlinkfile"/>
          </p:cNvPr>
          <p:cNvSpPr txBox="1"/>
          <p:nvPr/>
        </p:nvSpPr>
        <p:spPr>
          <a:xfrm>
            <a:off x="7172471" y="2431341"/>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pic>
        <p:nvPicPr>
          <p:cNvPr id="8" name="11 - 2a - Egyptian pound to be devalu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6732240" y="1124744"/>
            <a:ext cx="2129522" cy="1197856"/>
          </a:xfrm>
          <a:prstGeom prst="rect">
            <a:avLst/>
          </a:prstGeom>
        </p:spPr>
      </p:pic>
      <p:sp>
        <p:nvSpPr>
          <p:cNvPr id="9" name="TextBox 8">
            <a:hlinkClick r:id="rId11" action="ppaction://hlinkfile"/>
          </p:cNvPr>
          <p:cNvSpPr txBox="1"/>
          <p:nvPr/>
        </p:nvSpPr>
        <p:spPr>
          <a:xfrm>
            <a:off x="7164288" y="4319376"/>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sp>
        <p:nvSpPr>
          <p:cNvPr id="10" name="TextBox 9">
            <a:hlinkClick r:id="rId12" action="ppaction://hlinkfile"/>
          </p:cNvPr>
          <p:cNvSpPr txBox="1"/>
          <p:nvPr/>
        </p:nvSpPr>
        <p:spPr>
          <a:xfrm>
            <a:off x="7164288" y="6228020"/>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pic>
        <p:nvPicPr>
          <p:cNvPr id="11" name="11 - 2b - Fury over devaluation of currency">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3"/>
          <a:stretch>
            <a:fillRect/>
          </a:stretch>
        </p:blipFill>
        <p:spPr>
          <a:xfrm>
            <a:off x="6732240" y="2938653"/>
            <a:ext cx="2129522" cy="1197856"/>
          </a:xfrm>
          <a:prstGeom prst="rect">
            <a:avLst/>
          </a:prstGeom>
        </p:spPr>
      </p:pic>
      <p:pic>
        <p:nvPicPr>
          <p:cNvPr id="12" name="11 - 2c - Egypt removes petrol price subsidies">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4"/>
          <a:stretch>
            <a:fillRect/>
          </a:stretch>
        </p:blipFill>
        <p:spPr>
          <a:xfrm>
            <a:off x="6732240" y="4895440"/>
            <a:ext cx="2129522" cy="1197856"/>
          </a:xfrm>
          <a:prstGeom prst="rect">
            <a:avLst/>
          </a:prstGeom>
        </p:spPr>
      </p:pic>
    </p:spTree>
    <p:extLst>
      <p:ext uri="{BB962C8B-B14F-4D97-AF65-F5344CB8AC3E}">
        <p14:creationId xmlns:p14="http://schemas.microsoft.com/office/powerpoint/2010/main" val="2322514657"/>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seq concurrent="1" nextAc="seek">
              <p:cTn id="12" restart="whenNotActive" fill="hold" evtFilter="cancelBubble" nodeType="interactiveSeq">
                <p:stCondLst>
                  <p:cond evt="onClick" delay="0">
                    <p:tgtEl>
                      <p:spTgt spid="1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2"/>
                                        </p:tgtEl>
                                      </p:cBhvr>
                                    </p:cmd>
                                  </p:childTnLst>
                                </p:cTn>
                              </p:par>
                            </p:childTnLst>
                          </p:cTn>
                        </p:par>
                      </p:childTnLst>
                    </p:cTn>
                  </p:par>
                </p:childTnLst>
              </p:cTn>
              <p:nextCondLst>
                <p:cond evt="onClick" delay="0">
                  <p:tgtEl>
                    <p:spTgt spid="12"/>
                  </p:tgtEl>
                </p:cond>
              </p:nextCondLst>
            </p:seq>
            <p:video>
              <p:cMediaNode vol="80000">
                <p:cTn id="17" fill="hold" display="0">
                  <p:stCondLst>
                    <p:cond delay="indefinite"/>
                  </p:stCondLst>
                </p:cTn>
                <p:tgtEl>
                  <p:spTgt spid="8"/>
                </p:tgtEl>
              </p:cMediaNode>
            </p:video>
            <p:video>
              <p:cMediaNode vol="80000">
                <p:cTn id="18" fill="hold" display="0">
                  <p:stCondLst>
                    <p:cond delay="indefinite"/>
                  </p:stCondLst>
                </p:cTn>
                <p:tgtEl>
                  <p:spTgt spid="11"/>
                </p:tgtEl>
              </p:cMediaNode>
            </p:video>
            <p:video>
              <p:cMediaNode vol="80000">
                <p:cTn id="19" fill="hold" display="0">
                  <p:stCondLst>
                    <p:cond delay="indefinite"/>
                  </p:stCondLst>
                </p:cTn>
                <p:tgtEl>
                  <p:spTgt spid="12"/>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10223"/>
            <a:ext cx="6408712" cy="3277820"/>
          </a:xfrm>
          <a:prstGeom prst="rect">
            <a:avLst/>
          </a:prstGeom>
        </p:spPr>
        <p:txBody>
          <a:bodyPr wrap="square">
            <a:spAutoFit/>
          </a:bodyPr>
          <a:lstStyle/>
          <a:p>
            <a:pPr marL="342900" indent="-342900">
              <a:buClr>
                <a:schemeClr val="accent6">
                  <a:lumMod val="50000"/>
                </a:schemeClr>
              </a:buClr>
              <a:buFont typeface="Wingdings" panose="05000000000000000000" pitchFamily="2" charset="2"/>
              <a:buChar char="§"/>
            </a:pPr>
            <a:r>
              <a:rPr lang="en-US" sz="2300" dirty="0" smtClean="0"/>
              <a:t>Some </a:t>
            </a:r>
            <a:r>
              <a:rPr lang="en-US" sz="2300" dirty="0"/>
              <a:t>people may benefit from a lower exchange rate, especially if they can get a job in a business that exports. But most people will find that the rising prices of imports mean their purchasing power is reduced</a:t>
            </a:r>
            <a:r>
              <a:rPr lang="en-US" sz="2300" dirty="0" smtClean="0"/>
              <a:t>.</a:t>
            </a:r>
          </a:p>
          <a:p>
            <a:pPr marL="342900" indent="-342900">
              <a:buClr>
                <a:schemeClr val="accent6">
                  <a:lumMod val="50000"/>
                </a:schemeClr>
              </a:buClr>
              <a:buFont typeface="Wingdings" panose="05000000000000000000" pitchFamily="2" charset="2"/>
              <a:buChar char="§"/>
            </a:pPr>
            <a:r>
              <a:rPr lang="en-US" sz="2300" dirty="0" smtClean="0"/>
              <a:t>For </a:t>
            </a:r>
            <a:r>
              <a:rPr lang="en-US" sz="2300" dirty="0"/>
              <a:t>example, holidays abroad will cost more. They will simply have to buy less and their standards of living may fall</a:t>
            </a:r>
            <a:r>
              <a:rPr lang="en-US" sz="2300" dirty="0" smtClean="0"/>
              <a:t>.</a:t>
            </a:r>
            <a:endParaRPr lang="en-US" sz="2300" dirty="0"/>
          </a:p>
        </p:txBody>
      </p:sp>
      <p:sp>
        <p:nvSpPr>
          <p:cNvPr id="6" name="Title 1"/>
          <p:cNvSpPr>
            <a:spLocks noGrp="1"/>
          </p:cNvSpPr>
          <p:nvPr>
            <p:ph type="title"/>
          </p:nvPr>
        </p:nvSpPr>
        <p:spPr>
          <a:xfrm>
            <a:off x="35496" y="72008"/>
            <a:ext cx="7704856" cy="548680"/>
          </a:xfrm>
        </p:spPr>
        <p:txBody>
          <a:bodyPr>
            <a:noAutofit/>
          </a:bodyPr>
          <a:lstStyle/>
          <a:p>
            <a:r>
              <a:rPr lang="en-GB" sz="3000" dirty="0" smtClean="0"/>
              <a:t>12.3 – </a:t>
            </a:r>
            <a:r>
              <a:rPr lang="en-US" sz="3000" dirty="0" smtClean="0">
                <a:effectLst/>
              </a:rPr>
              <a:t>Monetary Policy – Impact of ER Changes</a:t>
            </a:r>
            <a:endParaRPr lang="en-GB" sz="30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73</a:t>
            </a:r>
            <a:endParaRPr lang="en-GB" sz="1200" b="1" dirty="0">
              <a:latin typeface="Arial" panose="020B0604020202020204" pitchFamily="34" charset="0"/>
              <a:cs typeface="Arial" panose="020B0604020202020204" pitchFamily="34" charset="0"/>
            </a:endParaRPr>
          </a:p>
        </p:txBody>
      </p:sp>
      <p:sp>
        <p:nvSpPr>
          <p:cNvPr id="3" name="Rectangle 2"/>
          <p:cNvSpPr/>
          <p:nvPr/>
        </p:nvSpPr>
        <p:spPr>
          <a:xfrm>
            <a:off x="323528" y="4735304"/>
            <a:ext cx="6264696" cy="1862048"/>
          </a:xfrm>
          <a:prstGeom prst="rect">
            <a:avLst/>
          </a:prstGeom>
          <a:solidFill>
            <a:schemeClr val="tx2">
              <a:lumMod val="20000"/>
              <a:lumOff val="80000"/>
            </a:schemeClr>
          </a:solidFill>
          <a:ln w="57150">
            <a:solidFill>
              <a:srgbClr val="002060"/>
            </a:solidFill>
          </a:ln>
        </p:spPr>
        <p:txBody>
          <a:bodyPr wrap="square">
            <a:spAutoFit/>
          </a:bodyPr>
          <a:lstStyle/>
          <a:p>
            <a:pPr>
              <a:buClr>
                <a:schemeClr val="accent6">
                  <a:lumMod val="50000"/>
                </a:schemeClr>
              </a:buClr>
            </a:pPr>
            <a:r>
              <a:rPr lang="en-US" sz="2300" b="1" dirty="0"/>
              <a:t>Think!</a:t>
            </a:r>
          </a:p>
          <a:p>
            <a:pPr marL="406400" indent="-406400">
              <a:buClr>
                <a:schemeClr val="accent6">
                  <a:lumMod val="50000"/>
                </a:schemeClr>
              </a:buClr>
              <a:buFont typeface="Wingdings 3" panose="05040102010807070707" pitchFamily="18" charset="2"/>
              <a:buChar char=""/>
            </a:pPr>
            <a:r>
              <a:rPr lang="en-US" sz="2300" dirty="0"/>
              <a:t>Would you be a gainer or a loser if the </a:t>
            </a:r>
            <a:r>
              <a:rPr lang="en-US" sz="2300" dirty="0" smtClean="0"/>
              <a:t>LE </a:t>
            </a:r>
            <a:r>
              <a:rPr lang="en-US" sz="2300" dirty="0"/>
              <a:t>fell further this year? Remember, the effects of the fall in the exchange rate will take 2-3 years to work through completely.</a:t>
            </a:r>
          </a:p>
        </p:txBody>
      </p:sp>
      <p:sp>
        <p:nvSpPr>
          <p:cNvPr id="8" name="TextBox 7">
            <a:hlinkClick r:id="rId9" action="ppaction://hlinkfile"/>
          </p:cNvPr>
          <p:cNvSpPr txBox="1"/>
          <p:nvPr/>
        </p:nvSpPr>
        <p:spPr>
          <a:xfrm>
            <a:off x="7172471" y="2431341"/>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pic>
        <p:nvPicPr>
          <p:cNvPr id="9" name="11 - 2a - Egyptian pound to be devalu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6732240" y="1124744"/>
            <a:ext cx="2129522" cy="1197856"/>
          </a:xfrm>
          <a:prstGeom prst="rect">
            <a:avLst/>
          </a:prstGeom>
        </p:spPr>
      </p:pic>
      <p:sp>
        <p:nvSpPr>
          <p:cNvPr id="10" name="TextBox 9">
            <a:hlinkClick r:id="rId11" action="ppaction://hlinkfile"/>
          </p:cNvPr>
          <p:cNvSpPr txBox="1"/>
          <p:nvPr/>
        </p:nvSpPr>
        <p:spPr>
          <a:xfrm>
            <a:off x="7164288" y="4319376"/>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sp>
        <p:nvSpPr>
          <p:cNvPr id="11" name="TextBox 10">
            <a:hlinkClick r:id="rId12" action="ppaction://hlinkfile"/>
          </p:cNvPr>
          <p:cNvSpPr txBox="1"/>
          <p:nvPr/>
        </p:nvSpPr>
        <p:spPr>
          <a:xfrm>
            <a:off x="7164288" y="6228020"/>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pic>
        <p:nvPicPr>
          <p:cNvPr id="12" name="11 - 2b - Fury over devaluation of currency">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3"/>
          <a:stretch>
            <a:fillRect/>
          </a:stretch>
        </p:blipFill>
        <p:spPr>
          <a:xfrm>
            <a:off x="6732240" y="2938653"/>
            <a:ext cx="2129522" cy="1197856"/>
          </a:xfrm>
          <a:prstGeom prst="rect">
            <a:avLst/>
          </a:prstGeom>
        </p:spPr>
      </p:pic>
      <p:pic>
        <p:nvPicPr>
          <p:cNvPr id="13" name="11 - 2c - Egypt removes petrol price subsidies">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4"/>
          <a:stretch>
            <a:fillRect/>
          </a:stretch>
        </p:blipFill>
        <p:spPr>
          <a:xfrm>
            <a:off x="6732240" y="4895440"/>
            <a:ext cx="2129522" cy="1197856"/>
          </a:xfrm>
          <a:prstGeom prst="rect">
            <a:avLst/>
          </a:prstGeom>
        </p:spPr>
      </p:pic>
    </p:spTree>
    <p:extLst>
      <p:ext uri="{BB962C8B-B14F-4D97-AF65-F5344CB8AC3E}">
        <p14:creationId xmlns:p14="http://schemas.microsoft.com/office/powerpoint/2010/main" val="3844402354"/>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seq concurrent="1" nextAc="seek">
              <p:cTn id="7" restart="whenNotActive" fill="hold" evtFilter="cancelBubble" nodeType="interactiveSeq">
                <p:stCondLst>
                  <p:cond evt="onClick" delay="0">
                    <p:tgtEl>
                      <p:spTgt spid="1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2"/>
                                        </p:tgtEl>
                                      </p:cBhvr>
                                    </p:cmd>
                                  </p:childTnLst>
                                </p:cTn>
                              </p:par>
                            </p:childTnLst>
                          </p:cTn>
                        </p:par>
                      </p:childTnLst>
                    </p:cTn>
                  </p:par>
                </p:childTnLst>
              </p:cTn>
              <p:nextCondLst>
                <p:cond evt="onClick" delay="0">
                  <p:tgtEl>
                    <p:spTgt spid="12"/>
                  </p:tgtEl>
                </p:cond>
              </p:nextCondLst>
            </p:seq>
            <p:seq concurrent="1" nextAc="seek">
              <p:cTn id="12" restart="whenNotActive" fill="hold" evtFilter="cancelBubble" nodeType="interactiveSeq">
                <p:stCondLst>
                  <p:cond evt="onClick" delay="0">
                    <p:tgtEl>
                      <p:spTgt spid="1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3"/>
                                        </p:tgtEl>
                                      </p:cBhvr>
                                    </p:cmd>
                                  </p:childTnLst>
                                </p:cTn>
                              </p:par>
                            </p:childTnLst>
                          </p:cTn>
                        </p:par>
                      </p:childTnLst>
                    </p:cTn>
                  </p:par>
                </p:childTnLst>
              </p:cTn>
              <p:nextCondLst>
                <p:cond evt="onClick" delay="0">
                  <p:tgtEl>
                    <p:spTgt spid="13"/>
                  </p:tgtEl>
                </p:cond>
              </p:nextCondLst>
            </p:seq>
            <p:video>
              <p:cMediaNode vol="80000">
                <p:cTn id="17" fill="hold" display="0">
                  <p:stCondLst>
                    <p:cond delay="indefinite"/>
                  </p:stCondLst>
                </p:cTn>
                <p:tgtEl>
                  <p:spTgt spid="9"/>
                </p:tgtEl>
              </p:cMediaNode>
            </p:video>
            <p:video>
              <p:cMediaNode vol="80000">
                <p:cTn id="18" fill="hold" display="0">
                  <p:stCondLst>
                    <p:cond delay="indefinite"/>
                  </p:stCondLst>
                </p:cTn>
                <p:tgtEl>
                  <p:spTgt spid="12"/>
                </p:tgtEl>
              </p:cMediaNode>
            </p:video>
            <p:video>
              <p:cMediaNode vol="80000">
                <p:cTn id="19" fill="hold" display="0">
                  <p:stCondLst>
                    <p:cond delay="indefinite"/>
                  </p:stCondLst>
                </p:cTn>
                <p:tgtEl>
                  <p:spTgt spid="13"/>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10223"/>
            <a:ext cx="6696744" cy="5647700"/>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1900" dirty="0"/>
              <a:t>A business with big bank loans may find that when it is time to pay back the loan, its value in terms of its purchasing power is actually less. This could be helpful. But the other likely consequences of inflation are much less so:</a:t>
            </a:r>
          </a:p>
          <a:p>
            <a:pPr marL="798513" indent="-342900">
              <a:buClr>
                <a:schemeClr val="accent6">
                  <a:lumMod val="50000"/>
                </a:schemeClr>
              </a:buClr>
              <a:buFont typeface="Wingdings" panose="05000000000000000000" pitchFamily="2" charset="2"/>
              <a:buChar char="§"/>
            </a:pPr>
            <a:r>
              <a:rPr lang="en-US" sz="1900" dirty="0" smtClean="0"/>
              <a:t>Inflation </a:t>
            </a:r>
            <a:r>
              <a:rPr lang="en-US" sz="1900" dirty="0"/>
              <a:t>can mean losing competitiveness. This happened in the UK in the 1970s. It happened in Greece in recent years. Exports will be hard to sell and imports selling all too easily. The problem can be avoided if the exchange rate is free to fall, but that reduces stability.</a:t>
            </a:r>
          </a:p>
          <a:p>
            <a:pPr marL="798513" indent="-342900">
              <a:buClr>
                <a:schemeClr val="accent6">
                  <a:lumMod val="50000"/>
                </a:schemeClr>
              </a:buClr>
              <a:buFont typeface="Wingdings" panose="05000000000000000000" pitchFamily="2" charset="2"/>
              <a:buChar char="§"/>
            </a:pPr>
            <a:r>
              <a:rPr lang="en-US" sz="1900" dirty="0" smtClean="0"/>
              <a:t>Inflation </a:t>
            </a:r>
            <a:r>
              <a:rPr lang="en-US" sz="1900" dirty="0"/>
              <a:t>is unpredictable - this uncertainty makes it harder for businesses to plan for the future</a:t>
            </a:r>
            <a:r>
              <a:rPr lang="en-US" sz="1900" dirty="0" smtClean="0"/>
              <a:t>. </a:t>
            </a:r>
            <a:endParaRPr lang="en-US" sz="1900" dirty="0"/>
          </a:p>
          <a:p>
            <a:pPr marL="798513" indent="-342900">
              <a:buClr>
                <a:schemeClr val="accent6">
                  <a:lumMod val="50000"/>
                </a:schemeClr>
              </a:buClr>
              <a:buFont typeface="Wingdings" panose="05000000000000000000" pitchFamily="2" charset="2"/>
              <a:buChar char="§"/>
            </a:pPr>
            <a:r>
              <a:rPr lang="en-US" sz="1900" dirty="0" smtClean="0"/>
              <a:t>There </a:t>
            </a:r>
            <a:r>
              <a:rPr lang="en-US" sz="1900" dirty="0"/>
              <a:t>are accounting issues. Sales revenue may rise just because prices rose - but this disguises the fact that the business really did not grow. Accounts need to be interpreted with care</a:t>
            </a:r>
            <a:r>
              <a:rPr lang="en-US" sz="1900" dirty="0" smtClean="0"/>
              <a:t>.</a:t>
            </a:r>
          </a:p>
          <a:p>
            <a:pPr marL="798513" indent="-342900">
              <a:buClr>
                <a:schemeClr val="accent6">
                  <a:lumMod val="50000"/>
                </a:schemeClr>
              </a:buClr>
              <a:buFont typeface="Wingdings" panose="05000000000000000000" pitchFamily="2" charset="2"/>
              <a:buChar char="§"/>
            </a:pPr>
            <a:r>
              <a:rPr lang="en-US" sz="1900" dirty="0"/>
              <a:t>Businesses with fixed price contracts may find profits falling if their costs </a:t>
            </a:r>
            <a:r>
              <a:rPr lang="en-US" sz="1900" dirty="0" smtClean="0"/>
              <a:t>rise</a:t>
            </a:r>
            <a:r>
              <a:rPr lang="en-US" sz="1900" dirty="0"/>
              <a:t>.</a:t>
            </a:r>
          </a:p>
        </p:txBody>
      </p:sp>
      <p:sp>
        <p:nvSpPr>
          <p:cNvPr id="6" name="Title 1"/>
          <p:cNvSpPr>
            <a:spLocks noGrp="1"/>
          </p:cNvSpPr>
          <p:nvPr>
            <p:ph type="title"/>
          </p:nvPr>
        </p:nvSpPr>
        <p:spPr>
          <a:xfrm>
            <a:off x="35496" y="72008"/>
            <a:ext cx="7704856" cy="548680"/>
          </a:xfrm>
        </p:spPr>
        <p:txBody>
          <a:bodyPr>
            <a:noAutofit/>
          </a:bodyPr>
          <a:lstStyle/>
          <a:p>
            <a:r>
              <a:rPr lang="en-GB" sz="3000" dirty="0" smtClean="0"/>
              <a:t>12.3 – </a:t>
            </a:r>
            <a:r>
              <a:rPr lang="en-US" sz="3000" dirty="0" smtClean="0">
                <a:effectLst/>
              </a:rPr>
              <a:t>Monetary Policy – Inflation Pros &amp; Cons</a:t>
            </a:r>
            <a:endParaRPr lang="en-GB" sz="30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74</a:t>
            </a:r>
            <a:endParaRPr lang="en-GB" sz="1200" b="1" dirty="0">
              <a:latin typeface="Arial" panose="020B0604020202020204" pitchFamily="34" charset="0"/>
              <a:cs typeface="Arial" panose="020B0604020202020204" pitchFamily="34" charset="0"/>
            </a:endParaRPr>
          </a:p>
        </p:txBody>
      </p:sp>
      <p:pic>
        <p:nvPicPr>
          <p:cNvPr id="2050" name="Picture 2" descr="Image result for greek debt crisi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40" r="5170" b="2223"/>
          <a:stretch/>
        </p:blipFill>
        <p:spPr bwMode="auto">
          <a:xfrm>
            <a:off x="7043106" y="1124744"/>
            <a:ext cx="1770003" cy="118403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greek debt crisi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43105" y="2455599"/>
            <a:ext cx="1770004" cy="104540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greek debt crisi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43106" y="3652689"/>
            <a:ext cx="1770003" cy="150450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greek debt crisi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015" t="3770" r="3502" b="6685"/>
          <a:stretch/>
        </p:blipFill>
        <p:spPr bwMode="auto">
          <a:xfrm>
            <a:off x="7043106" y="5301208"/>
            <a:ext cx="1770003" cy="1296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0411887"/>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10223"/>
            <a:ext cx="6840760" cy="5632311"/>
          </a:xfrm>
          <a:prstGeom prst="rect">
            <a:avLst/>
          </a:prstGeom>
        </p:spPr>
        <p:txBody>
          <a:bodyPr wrap="square">
            <a:spAutoFit/>
          </a:bodyPr>
          <a:lstStyle/>
          <a:p>
            <a:pPr>
              <a:buClr>
                <a:schemeClr val="accent6">
                  <a:lumMod val="50000"/>
                </a:schemeClr>
              </a:buClr>
            </a:pPr>
            <a:r>
              <a:rPr lang="en-US" b="1" dirty="0">
                <a:solidFill>
                  <a:srgbClr val="0070C0"/>
                </a:solidFill>
              </a:rPr>
              <a:t>Trouble at the tank factory</a:t>
            </a:r>
          </a:p>
          <a:p>
            <a:pPr marL="398463" indent="-398463">
              <a:buClr>
                <a:schemeClr val="accent6">
                  <a:lumMod val="50000"/>
                </a:schemeClr>
              </a:buClr>
              <a:buFont typeface="Wingdings 3" panose="05040102010807070707" pitchFamily="18" charset="2"/>
              <a:buChar char=""/>
            </a:pPr>
            <a:r>
              <a:rPr lang="en-US" dirty="0">
                <a:solidFill>
                  <a:srgbClr val="0070C0"/>
                </a:solidFill>
              </a:rPr>
              <a:t>In 2012, BAe Systems decided to close its Armstrong Plant in Newcastle upon Tyne. 620 jobs were at stake. The factory produced the Terrier engineering vehicle, which builds trenches and barriers. But government expenditure cuts, and the drawing to a close of the war in Afghanistan, meant that no more government orders could be expected. It was a sad time for local people - during the First World War the factory had produced tanks and ships and had long traditions.</a:t>
            </a:r>
          </a:p>
          <a:p>
            <a:pPr marL="398463" indent="-398463">
              <a:buClr>
                <a:schemeClr val="accent6">
                  <a:lumMod val="50000"/>
                </a:schemeClr>
              </a:buClr>
              <a:buFont typeface="Wingdings 3" panose="05040102010807070707" pitchFamily="18" charset="2"/>
              <a:buChar char=""/>
            </a:pPr>
            <a:r>
              <a:rPr lang="en-US" dirty="0">
                <a:solidFill>
                  <a:srgbClr val="0070C0"/>
                </a:solidFill>
              </a:rPr>
              <a:t>For the many skilled people amongst the workforce, there was hope. Nissan, with the largest UK car manufacturing plant nearby in Sunderland, was known to be hiring. It would look out for people with scarce skills.</a:t>
            </a:r>
          </a:p>
          <a:p>
            <a:pPr>
              <a:buClr>
                <a:schemeClr val="accent6">
                  <a:lumMod val="50000"/>
                </a:schemeClr>
              </a:buClr>
            </a:pPr>
            <a:r>
              <a:rPr lang="en-US" b="1" dirty="0">
                <a:solidFill>
                  <a:srgbClr val="FF0000"/>
                </a:solidFill>
              </a:rPr>
              <a:t>Questions</a:t>
            </a:r>
          </a:p>
          <a:p>
            <a:pPr marL="795338" indent="-323850">
              <a:buClr>
                <a:schemeClr val="accent6">
                  <a:lumMod val="50000"/>
                </a:schemeClr>
              </a:buClr>
              <a:buFont typeface="+mj-lt"/>
              <a:buAutoNum type="arabicPeriod"/>
            </a:pPr>
            <a:r>
              <a:rPr lang="en-US" dirty="0" smtClean="0">
                <a:solidFill>
                  <a:srgbClr val="FF0000"/>
                </a:solidFill>
              </a:rPr>
              <a:t>Would </a:t>
            </a:r>
            <a:r>
              <a:rPr lang="en-US" dirty="0">
                <a:solidFill>
                  <a:srgbClr val="FF0000"/>
                </a:solidFill>
              </a:rPr>
              <a:t>there be any point in trying to keep the Armstrong Plant open?</a:t>
            </a:r>
          </a:p>
          <a:p>
            <a:pPr marL="795338" indent="-323850">
              <a:buClr>
                <a:schemeClr val="accent6">
                  <a:lumMod val="50000"/>
                </a:schemeClr>
              </a:buClr>
              <a:buFont typeface="+mj-lt"/>
              <a:buAutoNum type="arabicPeriod"/>
            </a:pPr>
            <a:r>
              <a:rPr lang="en-US" dirty="0" smtClean="0">
                <a:solidFill>
                  <a:srgbClr val="FF0000"/>
                </a:solidFill>
              </a:rPr>
              <a:t>What </a:t>
            </a:r>
            <a:r>
              <a:rPr lang="en-US" dirty="0">
                <a:solidFill>
                  <a:srgbClr val="FF0000"/>
                </a:solidFill>
              </a:rPr>
              <a:t>would be the likely impact of the closure on small businesses nearby and in the north east generally?</a:t>
            </a:r>
          </a:p>
          <a:p>
            <a:pPr marL="795338" indent="-323850">
              <a:buClr>
                <a:schemeClr val="accent6">
                  <a:lumMod val="50000"/>
                </a:schemeClr>
              </a:buClr>
              <a:buFont typeface="+mj-lt"/>
              <a:buAutoNum type="arabicPeriod"/>
            </a:pPr>
            <a:r>
              <a:rPr lang="en-US" dirty="0" smtClean="0">
                <a:solidFill>
                  <a:srgbClr val="FF0000"/>
                </a:solidFill>
              </a:rPr>
              <a:t>Flow </a:t>
            </a:r>
            <a:r>
              <a:rPr lang="en-US" dirty="0">
                <a:solidFill>
                  <a:srgbClr val="FF0000"/>
                </a:solidFill>
              </a:rPr>
              <a:t>would these small businesses react?</a:t>
            </a:r>
          </a:p>
          <a:p>
            <a:pPr marL="795338" indent="-323850">
              <a:buClr>
                <a:schemeClr val="accent6">
                  <a:lumMod val="50000"/>
                </a:schemeClr>
              </a:buClr>
              <a:buFont typeface="+mj-lt"/>
              <a:buAutoNum type="arabicPeriod"/>
            </a:pPr>
            <a:r>
              <a:rPr lang="en-US" dirty="0" smtClean="0">
                <a:solidFill>
                  <a:srgbClr val="FF0000"/>
                </a:solidFill>
              </a:rPr>
              <a:t>How </a:t>
            </a:r>
            <a:r>
              <a:rPr lang="en-US" dirty="0">
                <a:solidFill>
                  <a:srgbClr val="FF0000"/>
                </a:solidFill>
              </a:rPr>
              <a:t>might Nissan benefit from the closure?</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12.4 – </a:t>
            </a:r>
            <a:r>
              <a:rPr lang="en-US" sz="3600" dirty="0" smtClean="0">
                <a:effectLst/>
              </a:rPr>
              <a:t>The Labour Market</a:t>
            </a:r>
            <a:endParaRPr lang="en-GB" sz="36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75</a:t>
            </a:r>
            <a:endParaRPr lang="en-GB" sz="1200" b="1" dirty="0">
              <a:latin typeface="Arial" panose="020B0604020202020204" pitchFamily="34" charset="0"/>
              <a:cs typeface="Arial" panose="020B0604020202020204" pitchFamily="34" charset="0"/>
            </a:endParaRPr>
          </a:p>
        </p:txBody>
      </p:sp>
      <p:pic>
        <p:nvPicPr>
          <p:cNvPr id="5122" name="Picture 2" descr="Image result for bae armstrong plan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461"/>
          <a:stretch/>
        </p:blipFill>
        <p:spPr bwMode="auto">
          <a:xfrm>
            <a:off x="7092280" y="1208905"/>
            <a:ext cx="1748830" cy="1154901"/>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nissan production lin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443" t="16543" r="1568" b="10194"/>
          <a:stretch/>
        </p:blipFill>
        <p:spPr bwMode="auto">
          <a:xfrm>
            <a:off x="7092280" y="5682440"/>
            <a:ext cx="1748830" cy="959535"/>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sunderland ww1 ship factor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185" r="8997"/>
          <a:stretch/>
        </p:blipFill>
        <p:spPr bwMode="auto">
          <a:xfrm>
            <a:off x="7092280" y="2476974"/>
            <a:ext cx="1748830" cy="1371217"/>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Image result for Terrier engineering vehicl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498" r="8863"/>
          <a:stretch/>
        </p:blipFill>
        <p:spPr bwMode="auto">
          <a:xfrm>
            <a:off x="7092280" y="4071421"/>
            <a:ext cx="1748830" cy="1445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3693384"/>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10223"/>
            <a:ext cx="6840760" cy="5632311"/>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dirty="0"/>
              <a:t>A tight labour market goes along with high levels of demand and boom conditions. To recruit, employers will have to offer higher </a:t>
            </a:r>
            <a:r>
              <a:rPr lang="en-US" dirty="0" smtClean="0"/>
              <a:t>pay but </a:t>
            </a:r>
            <a:r>
              <a:rPr lang="en-US" dirty="0"/>
              <a:t>when there is a high level of unemployment, the pressure for pay rises may be much less. </a:t>
            </a:r>
            <a:endParaRPr lang="en-US" dirty="0" smtClean="0"/>
          </a:p>
          <a:p>
            <a:pPr marL="398463" indent="-398463">
              <a:buClr>
                <a:schemeClr val="accent6">
                  <a:lumMod val="50000"/>
                </a:schemeClr>
              </a:buClr>
              <a:buFont typeface="Wingdings 3" panose="05040102010807070707" pitchFamily="18" charset="2"/>
              <a:buChar char=""/>
            </a:pPr>
            <a:r>
              <a:rPr lang="en-US" dirty="0" smtClean="0"/>
              <a:t>Pay </a:t>
            </a:r>
            <a:r>
              <a:rPr lang="en-US" dirty="0"/>
              <a:t>seldom falls, but it may stay the same for many employees for some time, whatever the rate of inflation. This means that purchasing power falls - very much a feature of life in the period 2008-12, when many people got pay rises that were less than the rate of inflation. In general:</a:t>
            </a:r>
          </a:p>
          <a:p>
            <a:pPr marL="682625" indent="-282575">
              <a:buClr>
                <a:schemeClr val="accent6">
                  <a:lumMod val="50000"/>
                </a:schemeClr>
              </a:buClr>
              <a:buFont typeface="Wingdings" panose="05000000000000000000" pitchFamily="2" charset="2"/>
              <a:buChar char="§"/>
            </a:pPr>
            <a:r>
              <a:rPr lang="en-US" dirty="0" smtClean="0"/>
              <a:t>Relations </a:t>
            </a:r>
            <a:r>
              <a:rPr lang="en-US" dirty="0"/>
              <a:t>between employees and employers are quite likely to be less tense when </a:t>
            </a:r>
            <a:r>
              <a:rPr lang="en-US" dirty="0" smtClean="0"/>
              <a:t>unemployment </a:t>
            </a:r>
            <a:r>
              <a:rPr lang="en-US" dirty="0"/>
              <a:t>is high or rising. Employees will not want demands for a big pay rise to increase the chances of the business going bust.</a:t>
            </a:r>
          </a:p>
          <a:p>
            <a:pPr marL="682625" indent="-282575">
              <a:buClr>
                <a:schemeClr val="accent6">
                  <a:lumMod val="50000"/>
                </a:schemeClr>
              </a:buClr>
              <a:buFont typeface="Wingdings" panose="05000000000000000000" pitchFamily="2" charset="2"/>
              <a:buChar char="§"/>
            </a:pPr>
            <a:r>
              <a:rPr lang="en-US" dirty="0" smtClean="0"/>
              <a:t>The </a:t>
            </a:r>
            <a:r>
              <a:rPr lang="en-US" dirty="0"/>
              <a:t>very best time to recruit employees with scarce skills is when unemployment is rising.</a:t>
            </a:r>
          </a:p>
          <a:p>
            <a:pPr marL="682625" indent="-282575">
              <a:buClr>
                <a:schemeClr val="accent6">
                  <a:lumMod val="50000"/>
                </a:schemeClr>
              </a:buClr>
              <a:buFont typeface="Wingdings" panose="05000000000000000000" pitchFamily="2" charset="2"/>
              <a:buChar char="§"/>
            </a:pPr>
            <a:r>
              <a:rPr lang="en-US" dirty="0"/>
              <a:t>People with skills who have been made redundant will be looking for work. Usually, finding a skilled person means offering them higher pay than they are getting elsewhere.</a:t>
            </a:r>
          </a:p>
          <a:p>
            <a:pPr marL="682625" indent="-282575">
              <a:buClr>
                <a:schemeClr val="accent6">
                  <a:lumMod val="50000"/>
                </a:schemeClr>
              </a:buClr>
              <a:buFont typeface="Wingdings" panose="05000000000000000000" pitchFamily="2" charset="2"/>
              <a:buChar char="§"/>
            </a:pPr>
            <a:r>
              <a:rPr lang="en-US" dirty="0"/>
              <a:t>When unemployment is high or rising, this won't be necessary</a:t>
            </a:r>
            <a:r>
              <a:rPr lang="en-US" dirty="0" smtClean="0"/>
              <a:t>.</a:t>
            </a:r>
            <a:endParaRPr lang="en-US" dirty="0"/>
          </a:p>
        </p:txBody>
      </p:sp>
      <p:sp>
        <p:nvSpPr>
          <p:cNvPr id="6" name="Title 1"/>
          <p:cNvSpPr>
            <a:spLocks noGrp="1"/>
          </p:cNvSpPr>
          <p:nvPr>
            <p:ph type="title"/>
          </p:nvPr>
        </p:nvSpPr>
        <p:spPr>
          <a:xfrm>
            <a:off x="35496" y="72008"/>
            <a:ext cx="7704856" cy="548680"/>
          </a:xfrm>
        </p:spPr>
        <p:txBody>
          <a:bodyPr>
            <a:noAutofit/>
          </a:bodyPr>
          <a:lstStyle/>
          <a:p>
            <a:r>
              <a:rPr lang="en-GB" sz="3600" dirty="0" smtClean="0"/>
              <a:t>12.4 – </a:t>
            </a:r>
            <a:r>
              <a:rPr lang="en-US" sz="3600" dirty="0" smtClean="0">
                <a:effectLst/>
              </a:rPr>
              <a:t>The Labour Market - Recruiting</a:t>
            </a:r>
            <a:endParaRPr lang="en-GB" sz="36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75</a:t>
            </a:r>
            <a:endParaRPr lang="en-GB" sz="1200" b="1" dirty="0">
              <a:latin typeface="Arial" panose="020B0604020202020204" pitchFamily="34" charset="0"/>
              <a:cs typeface="Arial" panose="020B0604020202020204" pitchFamily="34" charset="0"/>
            </a:endParaRPr>
          </a:p>
        </p:txBody>
      </p:sp>
      <p:pic>
        <p:nvPicPr>
          <p:cNvPr id="6154" name="Picture 10" descr="Image result for tebbit on your bike"/>
          <p:cNvPicPr>
            <a:picLocks noChangeAspect="1" noChangeArrowheads="1"/>
          </p:cNvPicPr>
          <p:nvPr/>
        </p:nvPicPr>
        <p:blipFill rotWithShape="1">
          <a:blip r:embed="rId3">
            <a:extLst>
              <a:ext uri="{28A0092B-C50C-407E-A947-70E740481C1C}">
                <a14:useLocalDpi xmlns:a14="http://schemas.microsoft.com/office/drawing/2010/main" val="0"/>
              </a:ext>
            </a:extLst>
          </a:blip>
          <a:srcRect l="42098" t="17041" r="7206"/>
          <a:stretch/>
        </p:blipFill>
        <p:spPr bwMode="auto">
          <a:xfrm>
            <a:off x="7020273" y="1132384"/>
            <a:ext cx="1800201" cy="1386278"/>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Image result for tebbit on your bike"/>
          <p:cNvPicPr>
            <a:picLocks noChangeAspect="1" noChangeArrowheads="1"/>
          </p:cNvPicPr>
          <p:nvPr/>
        </p:nvPicPr>
        <p:blipFill rotWithShape="1">
          <a:blip r:embed="rId3">
            <a:extLst>
              <a:ext uri="{28A0092B-C50C-407E-A947-70E740481C1C}">
                <a14:useLocalDpi xmlns:a14="http://schemas.microsoft.com/office/drawing/2010/main" val="0"/>
              </a:ext>
            </a:extLst>
          </a:blip>
          <a:srcRect l="1184" t="3812" r="71244" b="18699"/>
          <a:stretch/>
        </p:blipFill>
        <p:spPr bwMode="auto">
          <a:xfrm>
            <a:off x="7020272" y="1772816"/>
            <a:ext cx="1800201" cy="2380911"/>
          </a:xfrm>
          <a:prstGeom prst="rect">
            <a:avLst/>
          </a:prstGeom>
          <a:noFill/>
          <a:extLst>
            <a:ext uri="{909E8E84-426E-40DD-AFC4-6F175D3DCCD1}">
              <a14:hiddenFill xmlns:a14="http://schemas.microsoft.com/office/drawing/2010/main">
                <a:solidFill>
                  <a:srgbClr val="FFFFFF"/>
                </a:solidFill>
              </a14:hiddenFill>
            </a:ext>
          </a:extLst>
        </p:spPr>
      </p:pic>
      <p:pic>
        <p:nvPicPr>
          <p:cNvPr id="6156" name="Picture 12" descr="Image result for egypt unemployment figur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452" t="452" r="4379" b="8385"/>
          <a:stretch/>
        </p:blipFill>
        <p:spPr bwMode="auto">
          <a:xfrm>
            <a:off x="7020272" y="5768046"/>
            <a:ext cx="1800201" cy="829306"/>
          </a:xfrm>
          <a:prstGeom prst="rect">
            <a:avLst/>
          </a:prstGeom>
          <a:noFill/>
          <a:extLst>
            <a:ext uri="{909E8E84-426E-40DD-AFC4-6F175D3DCCD1}">
              <a14:hiddenFill xmlns:a14="http://schemas.microsoft.com/office/drawing/2010/main">
                <a:solidFill>
                  <a:srgbClr val="FFFFFF"/>
                </a:solidFill>
              </a14:hiddenFill>
            </a:ext>
          </a:extLst>
        </p:spPr>
      </p:pic>
      <p:pic>
        <p:nvPicPr>
          <p:cNvPr id="6158" name="Picture 14" descr="Image result for uk unemployment figur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14" t="3642" r="2677" b="12179"/>
          <a:stretch/>
        </p:blipFill>
        <p:spPr bwMode="auto">
          <a:xfrm>
            <a:off x="7020271" y="4310490"/>
            <a:ext cx="1800201" cy="1184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1274640"/>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10223"/>
            <a:ext cx="6840760" cy="5632311"/>
          </a:xfrm>
          <a:prstGeom prst="rect">
            <a:avLst/>
          </a:prstGeom>
        </p:spPr>
        <p:txBody>
          <a:bodyPr wrap="square">
            <a:spAutoFit/>
          </a:bodyPr>
          <a:lstStyle/>
          <a:p>
            <a:pPr marL="398463" indent="-398463">
              <a:buClr>
                <a:schemeClr val="accent6">
                  <a:lumMod val="50000"/>
                </a:schemeClr>
              </a:buClr>
              <a:buFont typeface="Wingdings" panose="05000000000000000000" pitchFamily="2" charset="2"/>
              <a:buChar char="§"/>
            </a:pPr>
            <a:r>
              <a:rPr lang="en-US" sz="2400" dirty="0" smtClean="0"/>
              <a:t>People </a:t>
            </a:r>
            <a:r>
              <a:rPr lang="en-US" sz="2400" dirty="0"/>
              <a:t>with skills who have been made redundant will be looking for work. Usually, finding a skilled person means offering them higher pay than they are getting elsewhere.</a:t>
            </a:r>
          </a:p>
          <a:p>
            <a:pPr marL="398463" indent="-398463">
              <a:buClr>
                <a:schemeClr val="accent6">
                  <a:lumMod val="50000"/>
                </a:schemeClr>
              </a:buClr>
              <a:buFont typeface="Wingdings" panose="05000000000000000000" pitchFamily="2" charset="2"/>
              <a:buChar char="§"/>
            </a:pPr>
            <a:r>
              <a:rPr lang="en-US" sz="2400" dirty="0"/>
              <a:t>When unemployment is high or rising, this won't be necessary</a:t>
            </a:r>
            <a:r>
              <a:rPr lang="en-US" sz="2400" dirty="0" smtClean="0"/>
              <a:t>.</a:t>
            </a:r>
          </a:p>
          <a:p>
            <a:pPr marL="398463" indent="-398463">
              <a:buClr>
                <a:schemeClr val="accent6">
                  <a:lumMod val="50000"/>
                </a:schemeClr>
              </a:buClr>
              <a:buFont typeface="Wingdings" panose="05000000000000000000" pitchFamily="2" charset="2"/>
              <a:buChar char="§"/>
            </a:pPr>
            <a:r>
              <a:rPr lang="en-US" sz="2400" dirty="0"/>
              <a:t>When unemployment is rising, the economy is going into recession and for many businesses, demand for the product is likely to be at best stagnating and at worst, falling fast. Low levels of confidence in the future are like a wet blanket, making it very difficult for businesses to expand. Government incentives to take on employees, like the one on </a:t>
            </a:r>
            <a:r>
              <a:rPr lang="en-US" sz="2400" dirty="0" smtClean="0">
                <a:hlinkClick r:id="rId3" action="ppaction://hlinksldjump"/>
              </a:rPr>
              <a:t>slide 17 </a:t>
            </a:r>
            <a:r>
              <a:rPr lang="en-US" sz="2400" dirty="0" smtClean="0"/>
              <a:t>can </a:t>
            </a:r>
            <a:r>
              <a:rPr lang="en-US" sz="2400" dirty="0"/>
              <a:t>help somewhat.</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12.4 – </a:t>
            </a:r>
            <a:r>
              <a:rPr lang="en-US" sz="3600" dirty="0" smtClean="0">
                <a:effectLst/>
              </a:rPr>
              <a:t>The Labour Market - Recruiting</a:t>
            </a:r>
            <a:endParaRPr lang="en-GB" sz="36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76</a:t>
            </a:r>
            <a:endParaRPr lang="en-GB" sz="1200" b="1" dirty="0">
              <a:latin typeface="Arial" panose="020B0604020202020204" pitchFamily="34" charset="0"/>
              <a:cs typeface="Arial" panose="020B0604020202020204" pitchFamily="34" charset="0"/>
            </a:endParaRPr>
          </a:p>
        </p:txBody>
      </p:sp>
      <p:pic>
        <p:nvPicPr>
          <p:cNvPr id="6154" name="Picture 10" descr="Image result for tebbit on your bike"/>
          <p:cNvPicPr>
            <a:picLocks noChangeAspect="1" noChangeArrowheads="1"/>
          </p:cNvPicPr>
          <p:nvPr/>
        </p:nvPicPr>
        <p:blipFill rotWithShape="1">
          <a:blip r:embed="rId4">
            <a:extLst>
              <a:ext uri="{28A0092B-C50C-407E-A947-70E740481C1C}">
                <a14:useLocalDpi xmlns:a14="http://schemas.microsoft.com/office/drawing/2010/main" val="0"/>
              </a:ext>
            </a:extLst>
          </a:blip>
          <a:srcRect l="42098" t="17041" r="7206"/>
          <a:stretch/>
        </p:blipFill>
        <p:spPr bwMode="auto">
          <a:xfrm>
            <a:off x="7020273" y="1132384"/>
            <a:ext cx="1800201" cy="1386278"/>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Image result for tebbit on your bike"/>
          <p:cNvPicPr>
            <a:picLocks noChangeAspect="1" noChangeArrowheads="1"/>
          </p:cNvPicPr>
          <p:nvPr/>
        </p:nvPicPr>
        <p:blipFill rotWithShape="1">
          <a:blip r:embed="rId4">
            <a:extLst>
              <a:ext uri="{28A0092B-C50C-407E-A947-70E740481C1C}">
                <a14:useLocalDpi xmlns:a14="http://schemas.microsoft.com/office/drawing/2010/main" val="0"/>
              </a:ext>
            </a:extLst>
          </a:blip>
          <a:srcRect l="1184" t="3812" r="71244" b="18699"/>
          <a:stretch/>
        </p:blipFill>
        <p:spPr bwMode="auto">
          <a:xfrm>
            <a:off x="7020272" y="1772816"/>
            <a:ext cx="1800201" cy="2380911"/>
          </a:xfrm>
          <a:prstGeom prst="rect">
            <a:avLst/>
          </a:prstGeom>
          <a:noFill/>
          <a:extLst>
            <a:ext uri="{909E8E84-426E-40DD-AFC4-6F175D3DCCD1}">
              <a14:hiddenFill xmlns:a14="http://schemas.microsoft.com/office/drawing/2010/main">
                <a:solidFill>
                  <a:srgbClr val="FFFFFF"/>
                </a:solidFill>
              </a14:hiddenFill>
            </a:ext>
          </a:extLst>
        </p:spPr>
      </p:pic>
      <p:pic>
        <p:nvPicPr>
          <p:cNvPr id="6156" name="Picture 12" descr="Image result for egypt unemployment figur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452" t="452" r="4379" b="8385"/>
          <a:stretch/>
        </p:blipFill>
        <p:spPr bwMode="auto">
          <a:xfrm>
            <a:off x="7020272" y="5768046"/>
            <a:ext cx="1800201" cy="829306"/>
          </a:xfrm>
          <a:prstGeom prst="rect">
            <a:avLst/>
          </a:prstGeom>
          <a:noFill/>
          <a:extLst>
            <a:ext uri="{909E8E84-426E-40DD-AFC4-6F175D3DCCD1}">
              <a14:hiddenFill xmlns:a14="http://schemas.microsoft.com/office/drawing/2010/main">
                <a:solidFill>
                  <a:srgbClr val="FFFFFF"/>
                </a:solidFill>
              </a14:hiddenFill>
            </a:ext>
          </a:extLst>
        </p:spPr>
      </p:pic>
      <p:pic>
        <p:nvPicPr>
          <p:cNvPr id="6158" name="Picture 14" descr="Image result for uk unemployment figure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614" t="3642" r="2677" b="12179"/>
          <a:stretch/>
        </p:blipFill>
        <p:spPr bwMode="auto">
          <a:xfrm>
            <a:off x="7020271" y="4310490"/>
            <a:ext cx="1800201" cy="1184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8166636"/>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000" b="1" dirty="0" smtClean="0"/>
              <a:t>1 – New Business Ideas - Weighing</a:t>
            </a:r>
          </a:p>
        </p:txBody>
      </p:sp>
      <p:sp>
        <p:nvSpPr>
          <p:cNvPr id="2" name="Rectangle 1"/>
          <p:cNvSpPr/>
          <p:nvPr/>
        </p:nvSpPr>
        <p:spPr>
          <a:xfrm>
            <a:off x="251520" y="1096426"/>
            <a:ext cx="8640960" cy="461665"/>
          </a:xfrm>
          <a:prstGeom prst="rect">
            <a:avLst/>
          </a:prstGeom>
        </p:spPr>
        <p:txBody>
          <a:bodyPr wrap="square">
            <a:spAutoFit/>
          </a:bodyPr>
          <a:lstStyle/>
          <a:p>
            <a:pPr>
              <a:buClr>
                <a:schemeClr val="accent6">
                  <a:lumMod val="50000"/>
                </a:schemeClr>
              </a:buClr>
            </a:pPr>
            <a:r>
              <a:rPr lang="en-GB" sz="2400" b="1" dirty="0"/>
              <a:t>Assessment objectives and </a:t>
            </a:r>
            <a:r>
              <a:rPr lang="en-GB" sz="2400" b="1" dirty="0" smtClean="0"/>
              <a:t>weightings</a:t>
            </a:r>
          </a:p>
        </p:txBody>
      </p:sp>
      <p:graphicFrame>
        <p:nvGraphicFramePr>
          <p:cNvPr id="6" name="Table 5"/>
          <p:cNvGraphicFramePr>
            <a:graphicFrameLocks noGrp="1"/>
          </p:cNvGraphicFramePr>
          <p:nvPr>
            <p:extLst>
              <p:ext uri="{D42A27DB-BD31-4B8C-83A1-F6EECF244321}">
                <p14:modId xmlns:p14="http://schemas.microsoft.com/office/powerpoint/2010/main" val="301190454"/>
              </p:ext>
            </p:extLst>
          </p:nvPr>
        </p:nvGraphicFramePr>
        <p:xfrm>
          <a:off x="395536" y="1772816"/>
          <a:ext cx="8352930" cy="4297680"/>
        </p:xfrm>
        <a:graphic>
          <a:graphicData uri="http://schemas.openxmlformats.org/drawingml/2006/table">
            <a:tbl>
              <a:tblPr firstRow="1" bandRow="1">
                <a:tableStyleId>{5C22544A-7EE6-4342-B048-85BDC9FD1C3A}</a:tableStyleId>
              </a:tblPr>
              <a:tblGrid>
                <a:gridCol w="648072"/>
                <a:gridCol w="4104456"/>
                <a:gridCol w="1152128"/>
                <a:gridCol w="1152128"/>
                <a:gridCol w="1296146"/>
              </a:tblGrid>
              <a:tr h="316835">
                <a:tc gridSpan="2">
                  <a:txBody>
                    <a:bodyPr/>
                    <a:lstStyle/>
                    <a:p>
                      <a:endParaRPr lang="en-GB" sz="18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 in IAS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IAL</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AO1</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Demonstrate knowledge and understanding of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specified content.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Apply knowledge and understanding of the specified content to problems and issues arising from both familiar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unfamiliar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701">
                <a:tc>
                  <a:txBody>
                    <a:bodyPr/>
                    <a:lstStyle/>
                    <a:p>
                      <a:r>
                        <a:rPr lang="en-GB" sz="1800" dirty="0" smtClean="0">
                          <a:latin typeface="Arial" panose="020B0604020202020204" pitchFamily="34" charset="0"/>
                          <a:cs typeface="Arial" panose="020B0604020202020204" pitchFamily="34" charset="0"/>
                        </a:rPr>
                        <a:t>AO3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Analyse problems, issues and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Evaluate, distinguish between and assess appropriateness of fact and opinion, and judge information from a variety of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sources.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7298233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10223"/>
            <a:ext cx="6840760" cy="5632311"/>
          </a:xfrm>
          <a:prstGeom prst="rect">
            <a:avLst/>
          </a:prstGeom>
        </p:spPr>
        <p:txBody>
          <a:bodyPr wrap="square">
            <a:spAutoFit/>
          </a:bodyPr>
          <a:lstStyle/>
          <a:p>
            <a:pPr>
              <a:buClr>
                <a:schemeClr val="accent6">
                  <a:lumMod val="50000"/>
                </a:schemeClr>
              </a:buClr>
            </a:pPr>
            <a:r>
              <a:rPr lang="en-US" b="1" dirty="0">
                <a:solidFill>
                  <a:srgbClr val="0070C0"/>
                </a:solidFill>
              </a:rPr>
              <a:t>Show your understanding</a:t>
            </a:r>
          </a:p>
          <a:p>
            <a:pPr marL="398463" indent="-398463">
              <a:buClr>
                <a:schemeClr val="accent6">
                  <a:lumMod val="50000"/>
                </a:schemeClr>
              </a:buClr>
              <a:buFont typeface="Wingdings 3" panose="05040102010807070707" pitchFamily="18" charset="2"/>
              <a:buChar char=""/>
            </a:pPr>
            <a:r>
              <a:rPr lang="en-US" dirty="0">
                <a:solidFill>
                  <a:srgbClr val="0070C0"/>
                </a:solidFill>
              </a:rPr>
              <a:t>The International Monetary Fund (IMF) watches over the world economy and lends to countries that are having difficulty paying their debts. It does an annual health-check on each of its member countries.</a:t>
            </a:r>
          </a:p>
          <a:p>
            <a:pPr marL="398463" indent="-398463">
              <a:buClr>
                <a:schemeClr val="accent6">
                  <a:lumMod val="50000"/>
                </a:schemeClr>
              </a:buClr>
              <a:buFont typeface="Wingdings 3" panose="05040102010807070707" pitchFamily="18" charset="2"/>
              <a:buChar char=""/>
            </a:pPr>
            <a:r>
              <a:rPr lang="en-US" dirty="0">
                <a:solidFill>
                  <a:srgbClr val="0070C0"/>
                </a:solidFill>
              </a:rPr>
              <a:t>When it came to the UK in 2011, it said "In the event of a prolonged period of weak growth and high unemployment, the Bank of England should try to stimulate the economy and the government should also consider temporary tax cuts." When the Fund came back in 2012 the situation had barely </a:t>
            </a:r>
            <a:r>
              <a:rPr lang="en-US" dirty="0" smtClean="0">
                <a:solidFill>
                  <a:srgbClr val="0070C0"/>
                </a:solidFill>
              </a:rPr>
              <a:t>changed.</a:t>
            </a:r>
          </a:p>
          <a:p>
            <a:pPr marL="398463" indent="-398463">
              <a:buClr>
                <a:schemeClr val="accent6">
                  <a:lumMod val="50000"/>
                </a:schemeClr>
              </a:buClr>
              <a:buFont typeface="Wingdings 3" panose="05040102010807070707" pitchFamily="18" charset="2"/>
              <a:buChar char=""/>
            </a:pPr>
            <a:r>
              <a:rPr lang="en-US" dirty="0" smtClean="0">
                <a:solidFill>
                  <a:srgbClr val="0070C0"/>
                </a:solidFill>
              </a:rPr>
              <a:t>The </a:t>
            </a:r>
            <a:r>
              <a:rPr lang="en-US" dirty="0">
                <a:solidFill>
                  <a:srgbClr val="0070C0"/>
                </a:solidFill>
              </a:rPr>
              <a:t>head of the IMF, Christine </a:t>
            </a:r>
            <a:r>
              <a:rPr lang="en-US" dirty="0" err="1">
                <a:solidFill>
                  <a:srgbClr val="0070C0"/>
                </a:solidFill>
              </a:rPr>
              <a:t>Lagarde</a:t>
            </a:r>
            <a:r>
              <a:rPr lang="en-US" dirty="0">
                <a:solidFill>
                  <a:srgbClr val="0070C0"/>
                </a:solidFill>
              </a:rPr>
              <a:t>, said "Policies to bolster demand, before low growth becomes entrenched, are needed." She suggested that the Bank of England and the Treasury should help the banks to lend more to businesses. She concluded that if existing measures fail to stimulate the economy, then the Chancellor should consider cutting taxes, or increasing spending, or both - i.e. Plan B.</a:t>
            </a:r>
          </a:p>
          <a:p>
            <a:pPr marL="398463" indent="-398463">
              <a:buClr>
                <a:schemeClr val="accent6">
                  <a:lumMod val="50000"/>
                </a:schemeClr>
              </a:buClr>
              <a:buFont typeface="Wingdings 3" panose="05040102010807070707" pitchFamily="18" charset="2"/>
              <a:buChar char=""/>
            </a:pPr>
            <a:r>
              <a:rPr lang="en-US" dirty="0">
                <a:solidFill>
                  <a:srgbClr val="FF0000"/>
                </a:solidFill>
              </a:rPr>
              <a:t>List and explain all the ways in which each of these policies might help small businesses. </a:t>
            </a:r>
          </a:p>
        </p:txBody>
      </p:sp>
      <p:sp>
        <p:nvSpPr>
          <p:cNvPr id="6" name="Title 1"/>
          <p:cNvSpPr>
            <a:spLocks noGrp="1"/>
          </p:cNvSpPr>
          <p:nvPr>
            <p:ph type="title"/>
          </p:nvPr>
        </p:nvSpPr>
        <p:spPr>
          <a:xfrm>
            <a:off x="35496" y="72008"/>
            <a:ext cx="7704856" cy="548680"/>
          </a:xfrm>
        </p:spPr>
        <p:txBody>
          <a:bodyPr>
            <a:noAutofit/>
          </a:bodyPr>
          <a:lstStyle/>
          <a:p>
            <a:r>
              <a:rPr lang="en-GB" sz="3800" dirty="0" smtClean="0"/>
              <a:t>12.4 – </a:t>
            </a:r>
            <a:r>
              <a:rPr lang="en-US" sz="3800" dirty="0" smtClean="0">
                <a:effectLst/>
              </a:rPr>
              <a:t>The Labour Market – The IMF</a:t>
            </a:r>
            <a:endParaRPr lang="en-GB" sz="3800"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76</a:t>
            </a:r>
            <a:endParaRPr lang="en-GB" sz="1200" b="1" dirty="0">
              <a:latin typeface="Arial" panose="020B0604020202020204" pitchFamily="34" charset="0"/>
              <a:cs typeface="Arial" panose="020B0604020202020204" pitchFamily="34" charset="0"/>
            </a:endParaRPr>
          </a:p>
        </p:txBody>
      </p:sp>
      <p:pic>
        <p:nvPicPr>
          <p:cNvPr id="8194" name="Picture 2" descr="Image result for i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2281" y="1124744"/>
            <a:ext cx="1728192" cy="176086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196" name="Picture 4" descr="Image result for bank of england logo"/>
          <p:cNvPicPr>
            <a:picLocks noChangeAspect="1" noChangeArrowheads="1"/>
          </p:cNvPicPr>
          <p:nvPr/>
        </p:nvPicPr>
        <p:blipFill rotWithShape="1">
          <a:blip r:embed="rId4">
            <a:extLst>
              <a:ext uri="{28A0092B-C50C-407E-A947-70E740481C1C}">
                <a14:useLocalDpi xmlns:a14="http://schemas.microsoft.com/office/drawing/2010/main" val="0"/>
              </a:ext>
            </a:extLst>
          </a:blip>
          <a:srcRect l="12598" t="2689" r="16528" b="2812"/>
          <a:stretch/>
        </p:blipFill>
        <p:spPr bwMode="auto">
          <a:xfrm>
            <a:off x="7092280" y="2993486"/>
            <a:ext cx="1728192" cy="17281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198" name="Picture 6" descr="Image result for bank of england insid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5828"/>
          <a:stretch/>
        </p:blipFill>
        <p:spPr bwMode="auto">
          <a:xfrm>
            <a:off x="7092280" y="4881445"/>
            <a:ext cx="1728192" cy="11398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7050920"/>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8640959" cy="5632311"/>
          </a:xfrm>
          <a:prstGeom prst="rect">
            <a:avLst/>
          </a:prstGeom>
        </p:spPr>
        <p:txBody>
          <a:bodyPr wrap="square">
            <a:spAutoFit/>
          </a:bodyPr>
          <a:lstStyle/>
          <a:p>
            <a:pPr marL="457200" indent="-457200">
              <a:buClr>
                <a:schemeClr val="accent6">
                  <a:lumMod val="50000"/>
                </a:schemeClr>
              </a:buClr>
              <a:buFont typeface="+mj-lt"/>
              <a:buAutoNum type="arabicPeriod" startAt="6"/>
            </a:pPr>
            <a:r>
              <a:rPr lang="en-US" sz="2000" dirty="0">
                <a:solidFill>
                  <a:srgbClr val="FF0000"/>
                </a:solidFill>
              </a:rPr>
              <a:t>(a) In 2014, drug manufacturer Sun Pharmaceutical Industries Ltd closed its factory </a:t>
            </a:r>
            <a:r>
              <a:rPr lang="en-US" sz="2000" dirty="0" smtClean="0">
                <a:solidFill>
                  <a:srgbClr val="FF0000"/>
                </a:solidFill>
              </a:rPr>
              <a:t>in Detroit</a:t>
            </a:r>
            <a:r>
              <a:rPr lang="en-US" sz="2000" dirty="0">
                <a:solidFill>
                  <a:srgbClr val="FF0000"/>
                </a:solidFill>
              </a:rPr>
              <a:t>. 178 employees lost their </a:t>
            </a:r>
            <a:r>
              <a:rPr lang="en-US" sz="2000" dirty="0" smtClean="0">
                <a:solidFill>
                  <a:srgbClr val="FF0000"/>
                </a:solidFill>
              </a:rPr>
              <a:t>jobs.</a:t>
            </a:r>
            <a:br>
              <a:rPr lang="en-US" sz="2000" dirty="0" smtClean="0">
                <a:solidFill>
                  <a:srgbClr val="FF0000"/>
                </a:solidFill>
              </a:rPr>
            </a:br>
            <a:r>
              <a:rPr lang="en-US" sz="2000" dirty="0" smtClean="0">
                <a:solidFill>
                  <a:srgbClr val="FF0000"/>
                </a:solidFill>
              </a:rPr>
              <a:t>The </a:t>
            </a:r>
            <a:r>
              <a:rPr lang="en-US" sz="2000" dirty="0">
                <a:solidFill>
                  <a:srgbClr val="FF0000"/>
                </a:solidFill>
              </a:rPr>
              <a:t>most likely impact of this unemployment would be an increase in </a:t>
            </a:r>
            <a:r>
              <a:rPr lang="en-US" sz="2000" dirty="0" smtClean="0">
                <a:solidFill>
                  <a:srgbClr val="FF0000"/>
                </a:solidFill>
              </a:rPr>
              <a:t>the:		(</a:t>
            </a:r>
            <a:r>
              <a:rPr lang="en-US" sz="2000" dirty="0">
                <a:solidFill>
                  <a:srgbClr val="FF0000"/>
                </a:solidFill>
              </a:rPr>
              <a:t>1)</a:t>
            </a:r>
          </a:p>
          <a:p>
            <a:pPr marL="862013" indent="-465138">
              <a:buClr>
                <a:schemeClr val="accent6">
                  <a:lumMod val="50000"/>
                </a:schemeClr>
              </a:buClr>
              <a:buFont typeface="+mj-lt"/>
              <a:buAutoNum type="alphaUcPeriod"/>
            </a:pPr>
            <a:r>
              <a:rPr lang="en-US" sz="2000" dirty="0" smtClean="0">
                <a:solidFill>
                  <a:srgbClr val="FF0000"/>
                </a:solidFill>
              </a:rPr>
              <a:t>Amount </a:t>
            </a:r>
            <a:r>
              <a:rPr lang="en-US" sz="2000" dirty="0">
                <a:solidFill>
                  <a:srgbClr val="FF0000"/>
                </a:solidFill>
              </a:rPr>
              <a:t>of tax revenues paid</a:t>
            </a:r>
          </a:p>
          <a:p>
            <a:pPr marL="862013" indent="-465138">
              <a:buClr>
                <a:schemeClr val="accent6">
                  <a:lumMod val="50000"/>
                </a:schemeClr>
              </a:buClr>
              <a:buFont typeface="+mj-lt"/>
              <a:buAutoNum type="alphaUcPeriod"/>
            </a:pPr>
            <a:r>
              <a:rPr lang="en-US" sz="2000" dirty="0" smtClean="0">
                <a:solidFill>
                  <a:srgbClr val="FF0000"/>
                </a:solidFill>
              </a:rPr>
              <a:t>Demand </a:t>
            </a:r>
            <a:r>
              <a:rPr lang="en-US" sz="2000" dirty="0">
                <a:solidFill>
                  <a:srgbClr val="FF0000"/>
                </a:solidFill>
              </a:rPr>
              <a:t>for training </a:t>
            </a:r>
            <a:r>
              <a:rPr lang="en-US" sz="2000" dirty="0" smtClean="0">
                <a:solidFill>
                  <a:srgbClr val="FF0000"/>
                </a:solidFill>
              </a:rPr>
              <a:t>programs</a:t>
            </a:r>
            <a:endParaRPr lang="en-US" sz="2000" dirty="0">
              <a:solidFill>
                <a:srgbClr val="FF0000"/>
              </a:solidFill>
            </a:endParaRPr>
          </a:p>
          <a:p>
            <a:pPr marL="862013" indent="-465138">
              <a:buClr>
                <a:schemeClr val="accent6">
                  <a:lumMod val="50000"/>
                </a:schemeClr>
              </a:buClr>
              <a:buFont typeface="+mj-lt"/>
              <a:buAutoNum type="alphaUcPeriod"/>
            </a:pPr>
            <a:r>
              <a:rPr lang="en-US" sz="2000" dirty="0" smtClean="0">
                <a:solidFill>
                  <a:srgbClr val="FF0000"/>
                </a:solidFill>
              </a:rPr>
              <a:t>Sales </a:t>
            </a:r>
            <a:r>
              <a:rPr lang="en-US" sz="2000" dirty="0">
                <a:solidFill>
                  <a:srgbClr val="FF0000"/>
                </a:solidFill>
              </a:rPr>
              <a:t>of local products and services</a:t>
            </a:r>
          </a:p>
          <a:p>
            <a:pPr marL="862013" indent="-465138">
              <a:buClr>
                <a:schemeClr val="accent6">
                  <a:lumMod val="50000"/>
                </a:schemeClr>
              </a:buClr>
              <a:buFont typeface="+mj-lt"/>
              <a:buAutoNum type="alphaUcPeriod"/>
            </a:pPr>
            <a:r>
              <a:rPr lang="en-US" sz="2000" dirty="0" smtClean="0">
                <a:solidFill>
                  <a:srgbClr val="FF0000"/>
                </a:solidFill>
              </a:rPr>
              <a:t>Level </a:t>
            </a:r>
            <a:r>
              <a:rPr lang="en-US" sz="2000" dirty="0">
                <a:solidFill>
                  <a:srgbClr val="FF0000"/>
                </a:solidFill>
              </a:rPr>
              <a:t>of local wage </a:t>
            </a:r>
            <a:r>
              <a:rPr lang="en-US" sz="2000" dirty="0" smtClean="0">
                <a:solidFill>
                  <a:srgbClr val="FF0000"/>
                </a:solidFill>
              </a:rPr>
              <a:t>rates</a:t>
            </a:r>
          </a:p>
          <a:p>
            <a:pPr marL="396875">
              <a:buClr>
                <a:schemeClr val="accent6">
                  <a:lumMod val="50000"/>
                </a:schemeClr>
              </a:buClr>
            </a:pPr>
            <a:r>
              <a:rPr lang="en-US" sz="2000" dirty="0" smtClean="0">
                <a:solidFill>
                  <a:srgbClr val="FF0000"/>
                </a:solidFill>
              </a:rPr>
              <a:t>Answer [  ]</a:t>
            </a:r>
            <a:endParaRPr lang="en-US" sz="2000" dirty="0">
              <a:solidFill>
                <a:srgbClr val="FF0000"/>
              </a:solidFill>
            </a:endParaRPr>
          </a:p>
          <a:p>
            <a:pPr marL="398463" indent="-398463">
              <a:buClr>
                <a:schemeClr val="accent6">
                  <a:lumMod val="50000"/>
                </a:schemeClr>
              </a:buClr>
              <a:buFont typeface="Wingdings 3" panose="05040102010807070707" pitchFamily="18" charset="2"/>
              <a:buChar char=""/>
            </a:pPr>
            <a:r>
              <a:rPr lang="en-US" sz="2000" dirty="0">
                <a:solidFill>
                  <a:srgbClr val="FF0000"/>
                </a:solidFill>
              </a:rPr>
              <a:t>(b) Explain why this answer is correct</a:t>
            </a:r>
            <a:r>
              <a:rPr lang="en-US" sz="2000" dirty="0" smtClean="0">
                <a:solidFill>
                  <a:srgbClr val="FF0000"/>
                </a:solidFill>
              </a:rPr>
              <a:t>.</a:t>
            </a:r>
          </a:p>
          <a:p>
            <a:pPr>
              <a:buClr>
                <a:schemeClr val="accent6">
                  <a:lumMod val="50000"/>
                </a:schemeClr>
              </a:buClr>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b="1" dirty="0">
                <a:solidFill>
                  <a:srgbClr val="FF0000"/>
                </a:solidFill>
              </a:rPr>
              <a:t>Total for Question 6 = 4 marks</a:t>
            </a:r>
            <a:r>
              <a:rPr lang="en-US" sz="2000" dirty="0">
                <a:solidFill>
                  <a:srgbClr val="FF0000"/>
                </a:solidFill>
              </a:rPr>
              <a:t>)</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12</a:t>
            </a:r>
            <a:r>
              <a:rPr lang="en-GB" sz="3600" b="1" dirty="0" smtClean="0"/>
              <a:t> – </a:t>
            </a:r>
            <a:r>
              <a:rPr lang="en-US" sz="3600" dirty="0" smtClean="0">
                <a:effectLst/>
              </a:rPr>
              <a:t>Exam Questions – January 2016</a:t>
            </a:r>
            <a:endParaRPr lang="en-GB" sz="3600" b="1" dirty="0" smtClean="0"/>
          </a:p>
        </p:txBody>
      </p:sp>
      <p:sp>
        <p:nvSpPr>
          <p:cNvPr id="4" name="TextBox 3">
            <a:hlinkClick r:id="rId3" action="ppaction://hlinkfile"/>
          </p:cNvPr>
          <p:cNvSpPr txBox="1"/>
          <p:nvPr/>
        </p:nvSpPr>
        <p:spPr>
          <a:xfrm>
            <a:off x="8363168" y="2299519"/>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565315206"/>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smtClean="0"/>
              <a:t>11</a:t>
            </a:r>
            <a:r>
              <a:rPr lang="en-GB" sz="3600" b="1" dirty="0" smtClean="0"/>
              <a:t> – </a:t>
            </a:r>
            <a:r>
              <a:rPr lang="en-US" sz="3600" dirty="0" smtClean="0">
                <a:effectLst/>
              </a:rPr>
              <a:t>Exam Questions – January 2016</a:t>
            </a:r>
            <a:endParaRPr lang="en-GB" sz="3600" b="1" dirty="0" smtClean="0"/>
          </a:p>
        </p:txBody>
      </p:sp>
      <p:graphicFrame>
        <p:nvGraphicFramePr>
          <p:cNvPr id="4" name="Table 3"/>
          <p:cNvGraphicFramePr>
            <a:graphicFrameLocks noGrp="1"/>
          </p:cNvGraphicFramePr>
          <p:nvPr>
            <p:extLst/>
          </p:nvPr>
        </p:nvGraphicFramePr>
        <p:xfrm>
          <a:off x="323528" y="1124744"/>
          <a:ext cx="8496945" cy="5358892"/>
        </p:xfrm>
        <a:graphic>
          <a:graphicData uri="http://schemas.openxmlformats.org/drawingml/2006/table">
            <a:tbl>
              <a:tblPr firstRow="1" bandRow="1">
                <a:tableStyleId>{5C22544A-7EE6-4342-B048-85BDC9FD1C3A}</a:tableStyleId>
              </a:tblPr>
              <a:tblGrid>
                <a:gridCol w="648072"/>
                <a:gridCol w="7200800"/>
                <a:gridCol w="648073"/>
              </a:tblGrid>
              <a:tr h="370840">
                <a:tc>
                  <a:txBody>
                    <a:bodyPr/>
                    <a:lstStyle/>
                    <a:p>
                      <a:r>
                        <a:rPr lang="en-GB" sz="1530" dirty="0" smtClean="0">
                          <a:latin typeface="Arial" panose="020B0604020202020204" pitchFamily="34" charset="0"/>
                          <a:cs typeface="Arial" panose="020B0604020202020204" pitchFamily="34" charset="0"/>
                        </a:rPr>
                        <a:t>6 (a)</a:t>
                      </a:r>
                      <a:endParaRPr lang="en-GB" sz="1530" dirty="0">
                        <a:latin typeface="Arial" panose="020B0604020202020204" pitchFamily="34" charset="0"/>
                        <a:cs typeface="Arial" panose="020B0604020202020204" pitchFamily="34" charset="0"/>
                      </a:endParaRPr>
                    </a:p>
                  </a:txBody>
                  <a:tcPr/>
                </a:tc>
                <a:tc>
                  <a:txBody>
                    <a:bodyPr/>
                    <a:lstStyle/>
                    <a:p>
                      <a:r>
                        <a:rPr lang="en-US" sz="1530" dirty="0" smtClean="0">
                          <a:latin typeface="Arial" panose="020B0604020202020204" pitchFamily="34" charset="0"/>
                          <a:cs typeface="Arial" panose="020B0604020202020204" pitchFamily="34" charset="0"/>
                        </a:rPr>
                        <a:t>Answer: B demand for training </a:t>
                      </a:r>
                      <a:r>
                        <a:rPr lang="en-US" sz="1530" dirty="0" err="1" smtClean="0">
                          <a:latin typeface="Arial" panose="020B0604020202020204" pitchFamily="34" charset="0"/>
                          <a:cs typeface="Arial" panose="020B0604020202020204" pitchFamily="34" charset="0"/>
                        </a:rPr>
                        <a:t>programmes</a:t>
                      </a:r>
                      <a:endParaRPr lang="en-GB" sz="1530" dirty="0">
                        <a:latin typeface="Arial" panose="020B0604020202020204" pitchFamily="34" charset="0"/>
                        <a:cs typeface="Arial" panose="020B0604020202020204" pitchFamily="34" charset="0"/>
                      </a:endParaRPr>
                    </a:p>
                  </a:txBody>
                  <a:tcPr/>
                </a:tc>
                <a:tc>
                  <a:txBody>
                    <a:bodyPr/>
                    <a:lstStyle/>
                    <a:p>
                      <a:pPr algn="ctr"/>
                      <a:r>
                        <a:rPr lang="en-GB" sz="1530" dirty="0" smtClean="0">
                          <a:latin typeface="Arial" panose="020B0604020202020204" pitchFamily="34" charset="0"/>
                          <a:cs typeface="Arial" panose="020B0604020202020204" pitchFamily="34" charset="0"/>
                        </a:rPr>
                        <a:t>1</a:t>
                      </a:r>
                      <a:endParaRPr lang="en-GB" sz="1530" dirty="0">
                        <a:latin typeface="Arial" panose="020B0604020202020204" pitchFamily="34" charset="0"/>
                        <a:cs typeface="Arial" panose="020B0604020202020204" pitchFamily="34" charset="0"/>
                      </a:endParaRPr>
                    </a:p>
                  </a:txBody>
                  <a:tcPr/>
                </a:tc>
              </a:tr>
              <a:tr h="370840">
                <a:tc>
                  <a:txBody>
                    <a:bodyPr/>
                    <a:lstStyle/>
                    <a:p>
                      <a:r>
                        <a:rPr lang="en-GB" sz="1530" dirty="0" smtClean="0">
                          <a:latin typeface="Arial" panose="020B0604020202020204" pitchFamily="34" charset="0"/>
                          <a:cs typeface="Arial" panose="020B0604020202020204" pitchFamily="34" charset="0"/>
                        </a:rPr>
                        <a:t>6 (b)</a:t>
                      </a:r>
                      <a:endParaRPr lang="en-GB" sz="1530" dirty="0">
                        <a:latin typeface="Arial" panose="020B0604020202020204" pitchFamily="34" charset="0"/>
                        <a:cs typeface="Arial" panose="020B0604020202020204" pitchFamily="34" charset="0"/>
                      </a:endParaRPr>
                    </a:p>
                  </a:txBody>
                  <a:tcPr/>
                </a:tc>
                <a:tc>
                  <a:txBody>
                    <a:bodyPr/>
                    <a:lstStyle/>
                    <a:p>
                      <a:r>
                        <a:rPr lang="en-US" sz="1530" b="1" dirty="0" smtClean="0">
                          <a:latin typeface="Arial" panose="020B0604020202020204" pitchFamily="34" charset="0"/>
                          <a:cs typeface="Arial" panose="020B0604020202020204" pitchFamily="34" charset="0"/>
                        </a:rPr>
                        <a:t>Explain why this answer is correct:</a:t>
                      </a:r>
                    </a:p>
                    <a:p>
                      <a:pPr marL="285750" indent="-285750">
                        <a:buClr>
                          <a:schemeClr val="accent6">
                            <a:lumMod val="50000"/>
                          </a:schemeClr>
                        </a:buClr>
                        <a:buFont typeface="Courier New" panose="02070309020205020404" pitchFamily="49" charset="0"/>
                        <a:buChar char="o"/>
                      </a:pPr>
                      <a:r>
                        <a:rPr lang="en-US" sz="1530" dirty="0" smtClean="0">
                          <a:latin typeface="Arial" panose="020B0604020202020204" pitchFamily="34" charset="0"/>
                          <a:cs typeface="Arial" panose="020B0604020202020204" pitchFamily="34" charset="0"/>
                        </a:rPr>
                        <a:t>Definition of unemployment: people who are able, available and willing, and actively seeking work at the going wage rate but who cannot find a job. (1)</a:t>
                      </a:r>
                    </a:p>
                    <a:p>
                      <a:pPr marL="285750" indent="-285750">
                        <a:buClr>
                          <a:schemeClr val="accent6">
                            <a:lumMod val="50000"/>
                          </a:schemeClr>
                        </a:buClr>
                        <a:buFont typeface="Courier New" panose="02070309020205020404" pitchFamily="49" charset="0"/>
                        <a:buChar char="o"/>
                      </a:pPr>
                      <a:r>
                        <a:rPr lang="en-US" sz="1530" dirty="0" smtClean="0">
                          <a:latin typeface="Arial" panose="020B0604020202020204" pitchFamily="34" charset="0"/>
                          <a:cs typeface="Arial" panose="020B0604020202020204" pitchFamily="34" charset="0"/>
                        </a:rPr>
                        <a:t>These employees would have to find another job for which they may not have the right skills. (1)</a:t>
                      </a:r>
                    </a:p>
                    <a:p>
                      <a:pPr marL="285750" indent="-285750">
                        <a:buClr>
                          <a:schemeClr val="accent6">
                            <a:lumMod val="50000"/>
                          </a:schemeClr>
                        </a:buClr>
                        <a:buFont typeface="Courier New" panose="02070309020205020404" pitchFamily="49" charset="0"/>
                        <a:buChar char="o"/>
                      </a:pPr>
                      <a:r>
                        <a:rPr lang="en-US" sz="1530" dirty="0" smtClean="0">
                          <a:latin typeface="Arial" panose="020B0604020202020204" pitchFamily="34" charset="0"/>
                          <a:cs typeface="Arial" panose="020B0604020202020204" pitchFamily="34" charset="0"/>
                        </a:rPr>
                        <a:t>They would want to retrain to improve their job prospects, increasing the demand for training </a:t>
                      </a:r>
                      <a:r>
                        <a:rPr lang="en-US" sz="1530" dirty="0" err="1" smtClean="0">
                          <a:latin typeface="Arial" panose="020B0604020202020204" pitchFamily="34" charset="0"/>
                          <a:cs typeface="Arial" panose="020B0604020202020204" pitchFamily="34" charset="0"/>
                        </a:rPr>
                        <a:t>programmes</a:t>
                      </a:r>
                      <a:r>
                        <a:rPr lang="en-US" sz="1530" dirty="0" smtClean="0">
                          <a:latin typeface="Arial" panose="020B0604020202020204" pitchFamily="34" charset="0"/>
                          <a:cs typeface="Arial" panose="020B0604020202020204" pitchFamily="34" charset="0"/>
                        </a:rPr>
                        <a:t>. (1)</a:t>
                      </a:r>
                    </a:p>
                    <a:p>
                      <a:r>
                        <a:rPr lang="en-US" sz="1530" b="1" dirty="0" smtClean="0">
                          <a:latin typeface="Arial" panose="020B0604020202020204" pitchFamily="34" charset="0"/>
                          <a:cs typeface="Arial" panose="020B0604020202020204" pitchFamily="34" charset="0"/>
                        </a:rPr>
                        <a:t>Alternatively, up to two of the marks above can be achieved by explaining (not defining) distracters, for example</a:t>
                      </a:r>
                      <a:r>
                        <a:rPr lang="en-US" sz="1530" dirty="0" smtClean="0">
                          <a:latin typeface="Arial" panose="020B0604020202020204" pitchFamily="34" charset="0"/>
                          <a:cs typeface="Arial" panose="020B0604020202020204" pitchFamily="34" charset="0"/>
                        </a:rPr>
                        <a:t>:</a:t>
                      </a:r>
                    </a:p>
                    <a:p>
                      <a:pPr marL="285750" indent="-285750">
                        <a:buClr>
                          <a:schemeClr val="accent6">
                            <a:lumMod val="50000"/>
                          </a:schemeClr>
                        </a:buClr>
                        <a:buFont typeface="Courier New" panose="02070309020205020404" pitchFamily="49" charset="0"/>
                        <a:buChar char="o"/>
                      </a:pPr>
                      <a:r>
                        <a:rPr lang="en-US" sz="1530" dirty="0" smtClean="0">
                          <a:latin typeface="Arial" panose="020B0604020202020204" pitchFamily="34" charset="0"/>
                          <a:cs typeface="Arial" panose="020B0604020202020204" pitchFamily="34" charset="0"/>
                        </a:rPr>
                        <a:t>A is incorrect because tax revenues would decrease as closure of Sun Pharmaceutical Industries Ltd means there would be fewer individuals paying income taxes and fewer businesses paying taxes on profits.(1)</a:t>
                      </a:r>
                    </a:p>
                    <a:p>
                      <a:pPr marL="285750" indent="-285750">
                        <a:buClr>
                          <a:schemeClr val="accent6">
                            <a:lumMod val="50000"/>
                          </a:schemeClr>
                        </a:buClr>
                        <a:buFont typeface="Courier New" panose="02070309020205020404" pitchFamily="49" charset="0"/>
                        <a:buChar char="o"/>
                      </a:pPr>
                      <a:r>
                        <a:rPr lang="en-US" sz="1530" dirty="0" smtClean="0">
                          <a:latin typeface="Arial" panose="020B0604020202020204" pitchFamily="34" charset="0"/>
                          <a:cs typeface="Arial" panose="020B0604020202020204" pitchFamily="34" charset="0"/>
                        </a:rPr>
                        <a:t>C is incorrect because sales of local goods and services are likely to decrease as families of previous Sun Pharmaceutical Industries Ltd employees may be managing on welfare benefits which means they will have less disposable income.(1)</a:t>
                      </a:r>
                    </a:p>
                    <a:p>
                      <a:pPr marL="285750" indent="-285750">
                        <a:buClr>
                          <a:schemeClr val="accent6">
                            <a:lumMod val="50000"/>
                          </a:schemeClr>
                        </a:buClr>
                        <a:buFont typeface="Courier New" panose="02070309020205020404" pitchFamily="49" charset="0"/>
                        <a:buChar char="o"/>
                      </a:pPr>
                      <a:r>
                        <a:rPr lang="en-US" sz="1530" dirty="0" smtClean="0">
                          <a:latin typeface="Arial" panose="020B0604020202020204" pitchFamily="34" charset="0"/>
                          <a:cs typeface="Arial" panose="020B0604020202020204" pitchFamily="34" charset="0"/>
                        </a:rPr>
                        <a:t>D is incorrect because as more people become unemployed there is a greater supply of workforce for employers to recruit from. The closure of the Sun  Pharmaceutical Industries Ltd probably means demand for labour will be</a:t>
                      </a:r>
                      <a:r>
                        <a:rPr lang="en-US" sz="1530" baseline="0" dirty="0" smtClean="0">
                          <a:latin typeface="Arial" panose="020B0604020202020204" pitchFamily="34" charset="0"/>
                          <a:cs typeface="Arial" panose="020B0604020202020204" pitchFamily="34" charset="0"/>
                        </a:rPr>
                        <a:t> </a:t>
                      </a:r>
                      <a:r>
                        <a:rPr lang="en-US" sz="1530" dirty="0" smtClean="0">
                          <a:latin typeface="Arial" panose="020B0604020202020204" pitchFamily="34" charset="0"/>
                          <a:cs typeface="Arial" panose="020B0604020202020204" pitchFamily="34" charset="0"/>
                        </a:rPr>
                        <a:t>low so local wage rates are more likely to decrease (1)</a:t>
                      </a:r>
                    </a:p>
                    <a:p>
                      <a:r>
                        <a:rPr lang="en-US" sz="1530" b="1" dirty="0" smtClean="0">
                          <a:latin typeface="Arial" panose="020B0604020202020204" pitchFamily="34" charset="0"/>
                          <a:cs typeface="Arial" panose="020B0604020202020204" pitchFamily="34" charset="0"/>
                        </a:rPr>
                        <a:t>N.B. up to 2 out of 3 marks may be gained for part (b) if</a:t>
                      </a:r>
                      <a:r>
                        <a:rPr lang="en-US" sz="1530" b="1" baseline="0" dirty="0" smtClean="0">
                          <a:latin typeface="Arial" panose="020B0604020202020204" pitchFamily="34" charset="0"/>
                          <a:cs typeface="Arial" panose="020B0604020202020204" pitchFamily="34" charset="0"/>
                        </a:rPr>
                        <a:t> </a:t>
                      </a:r>
                      <a:r>
                        <a:rPr lang="en-US" sz="1530" b="1" dirty="0" smtClean="0">
                          <a:latin typeface="Arial" panose="020B0604020202020204" pitchFamily="34" charset="0"/>
                          <a:cs typeface="Arial" panose="020B0604020202020204" pitchFamily="34" charset="0"/>
                        </a:rPr>
                        <a:t>part (a) is incorrect.</a:t>
                      </a:r>
                      <a:endParaRPr lang="en-GB" sz="1530" b="1" dirty="0">
                        <a:latin typeface="Arial" panose="020B0604020202020204" pitchFamily="34" charset="0"/>
                        <a:cs typeface="Arial" panose="020B0604020202020204" pitchFamily="34" charset="0"/>
                      </a:endParaRPr>
                    </a:p>
                  </a:txBody>
                  <a:tcPr/>
                </a:tc>
                <a:tc>
                  <a:txBody>
                    <a:bodyPr/>
                    <a:lstStyle/>
                    <a:p>
                      <a:pPr algn="ctr"/>
                      <a:r>
                        <a:rPr lang="en-GB" sz="1530" dirty="0" smtClean="0">
                          <a:latin typeface="Arial" panose="020B0604020202020204" pitchFamily="34" charset="0"/>
                          <a:cs typeface="Arial" panose="020B0604020202020204" pitchFamily="34" charset="0"/>
                        </a:rPr>
                        <a:t>1-3</a:t>
                      </a:r>
                      <a:endParaRPr lang="en-GB" sz="153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86343329"/>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a:buClr>
                <a:schemeClr val="accent6">
                  <a:lumMod val="50000"/>
                </a:schemeClr>
              </a:buClr>
            </a:pPr>
            <a:r>
              <a:rPr lang="en-US" sz="1700" b="1" dirty="0" smtClean="0"/>
              <a:t>Dos</a:t>
            </a:r>
            <a:endParaRPr lang="en-US" sz="1700" b="1" dirty="0"/>
          </a:p>
          <a:p>
            <a:pPr marL="457200" indent="-457200">
              <a:buClr>
                <a:schemeClr val="accent6">
                  <a:lumMod val="50000"/>
                </a:schemeClr>
              </a:buClr>
              <a:buFont typeface="Wingdings 3" panose="05040102010807070707" pitchFamily="18" charset="2"/>
              <a:buChar char=""/>
            </a:pPr>
            <a:r>
              <a:rPr lang="en-US" sz="1700" dirty="0"/>
              <a:t>Do answer the question</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No credit can be given for good Business Studies knowledge that is not relevant to the question.</a:t>
            </a:r>
          </a:p>
          <a:p>
            <a:pPr marL="457200" indent="-457200">
              <a:buClr>
                <a:schemeClr val="accent6">
                  <a:lumMod val="50000"/>
                </a:schemeClr>
              </a:buClr>
              <a:buFont typeface="Wingdings 3" panose="05040102010807070707" pitchFamily="18" charset="2"/>
              <a:buChar char=""/>
            </a:pPr>
            <a:r>
              <a:rPr lang="en-US" sz="1700" dirty="0"/>
              <a:t>Do use the mark allocation to guide how much you write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Writing more than necessary will not result in extra marks.</a:t>
            </a:r>
          </a:p>
          <a:p>
            <a:pPr marL="457200" indent="-457200">
              <a:buClr>
                <a:schemeClr val="accent6">
                  <a:lumMod val="50000"/>
                </a:schemeClr>
              </a:buClr>
              <a:buFont typeface="Wingdings 3" panose="05040102010807070707" pitchFamily="18" charset="2"/>
              <a:buChar char=""/>
            </a:pPr>
            <a:r>
              <a:rPr lang="en-US" sz="1700" dirty="0"/>
              <a:t>Do use real-life business-based examples in your answers</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These often help illustrate your level of knowledge.</a:t>
            </a:r>
          </a:p>
          <a:p>
            <a:pPr marL="457200" indent="-457200">
              <a:buClr>
                <a:schemeClr val="accent6">
                  <a:lumMod val="50000"/>
                </a:schemeClr>
              </a:buClr>
              <a:buFont typeface="Wingdings 3" panose="05040102010807070707" pitchFamily="18" charset="2"/>
              <a:buChar char=""/>
            </a:pPr>
            <a:r>
              <a:rPr lang="en-US" sz="1700" dirty="0"/>
              <a:t>Do write legibly</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An examiner cannot give marks if the answer cannot be read.</a:t>
            </a:r>
          </a:p>
          <a:p>
            <a:pPr marL="457200" indent="-457200">
              <a:buClr>
                <a:schemeClr val="accent6">
                  <a:lumMod val="50000"/>
                </a:schemeClr>
              </a:buClr>
              <a:buFont typeface="Wingdings 3" panose="05040102010807070707" pitchFamily="18" charset="2"/>
              <a:buChar char=""/>
            </a:pPr>
            <a:r>
              <a:rPr lang="en-US" sz="1700" dirty="0"/>
              <a:t>Do use correct ‘business language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Marks will be lost if you fail to use terms appropriately.</a:t>
            </a:r>
          </a:p>
          <a:p>
            <a:pPr>
              <a:buClr>
                <a:schemeClr val="accent6">
                  <a:lumMod val="50000"/>
                </a:schemeClr>
              </a:buClr>
            </a:pPr>
            <a:r>
              <a:rPr lang="en-US" sz="1700" b="1" dirty="0" smtClean="0"/>
              <a:t>Don'ts</a:t>
            </a:r>
            <a:endParaRPr lang="en-US" sz="1700" b="1" dirty="0"/>
          </a:p>
          <a:p>
            <a:pPr marL="457200" indent="-457200">
              <a:buClr>
                <a:schemeClr val="accent6">
                  <a:lumMod val="50000"/>
                </a:schemeClr>
              </a:buClr>
              <a:buFont typeface="Wingdings 3" panose="05040102010807070707" pitchFamily="18" charset="2"/>
              <a:buChar char=""/>
            </a:pPr>
            <a:r>
              <a:rPr lang="en-US" sz="1700" dirty="0"/>
              <a:t>Don't fill up blank spaces on the exam paper</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If you write too much on one question, you may run out of time to answer some of the others.</a:t>
            </a:r>
          </a:p>
          <a:p>
            <a:pPr marL="457200" indent="-457200">
              <a:buClr>
                <a:schemeClr val="accent6">
                  <a:lumMod val="50000"/>
                </a:schemeClr>
              </a:buClr>
              <a:buFont typeface="Wingdings 3" panose="05040102010807070707" pitchFamily="18" charset="2"/>
              <a:buChar char=""/>
            </a:pPr>
            <a:r>
              <a:rPr lang="en-US" sz="1700" dirty="0"/>
              <a:t>Don't contradict yourself</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Present reasoned arguments for and against.</a:t>
            </a:r>
          </a:p>
          <a:p>
            <a:pPr marL="457200" indent="-457200">
              <a:buClr>
                <a:schemeClr val="accent6">
                  <a:lumMod val="50000"/>
                </a:schemeClr>
              </a:buClr>
              <a:buFont typeface="Wingdings 3" panose="05040102010807070707" pitchFamily="18" charset="2"/>
              <a:buChar char=""/>
            </a:pPr>
            <a:r>
              <a:rPr lang="en-US" sz="1700" dirty="0"/>
              <a:t>Don't spend too much time on a part that you find difficult</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Exam time is limited, and you can always return to the difficult part if you have enough time at the end of the exam.</a:t>
            </a:r>
          </a:p>
        </p:txBody>
      </p:sp>
      <p:sp>
        <p:nvSpPr>
          <p:cNvPr id="7"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017313815"/>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32453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As you progress through your course you will do lots of work with your teachers on how to approach </a:t>
            </a:r>
            <a:r>
              <a:rPr lang="en-US" sz="1700" dirty="0" smtClean="0"/>
              <a:t>exam questions</a:t>
            </a:r>
            <a:r>
              <a:rPr lang="en-US" sz="1700" dirty="0"/>
              <a:t>. Here are just a couple of general tips to help you out:</a:t>
            </a:r>
          </a:p>
          <a:p>
            <a:pPr marL="457200" indent="-457200">
              <a:buClr>
                <a:schemeClr val="accent6">
                  <a:lumMod val="50000"/>
                </a:schemeClr>
              </a:buClr>
              <a:buFont typeface="+mj-lt"/>
              <a:buAutoNum type="arabicPeriod"/>
            </a:pPr>
            <a:r>
              <a:rPr lang="en-US" sz="1700" dirty="0" smtClean="0"/>
              <a:t>When </a:t>
            </a:r>
            <a:r>
              <a:rPr lang="en-US" sz="1700" dirty="0"/>
              <a:t>you read a question, look for </a:t>
            </a:r>
            <a:r>
              <a:rPr lang="en-US" sz="1700" b="1" dirty="0"/>
              <a:t>three things: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command word.</a:t>
            </a:r>
            <a:r>
              <a:rPr lang="en-US" sz="1700" dirty="0"/>
              <a:t> This tells you to ‘describe’, ‘analyse’, ‘assess’ etc. It is important because </a:t>
            </a:r>
            <a:r>
              <a:rPr lang="en-US" sz="1700" dirty="0" smtClean="0"/>
              <a:t>it lets </a:t>
            </a:r>
            <a:r>
              <a:rPr lang="en-US" sz="1700" dirty="0"/>
              <a:t>you know which skills and assessment objectives are being assessed in your answer. Make </a:t>
            </a:r>
            <a:r>
              <a:rPr lang="en-US" sz="1700" dirty="0" smtClean="0"/>
              <a:t>sure you </a:t>
            </a:r>
            <a:r>
              <a:rPr lang="en-US" sz="1700" dirty="0"/>
              <a:t>know what each command word is asking for.</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number of marks</a:t>
            </a:r>
            <a:r>
              <a:rPr lang="en-US" sz="1700" dirty="0">
                <a:solidFill>
                  <a:srgbClr val="FF0000"/>
                </a:solidFill>
              </a:rPr>
              <a:t> </a:t>
            </a:r>
            <a:r>
              <a:rPr lang="en-US" sz="1700" dirty="0"/>
              <a:t>given. This gives you information about how to answer the question </a:t>
            </a:r>
            <a:r>
              <a:rPr lang="en-US" sz="1700" dirty="0" smtClean="0"/>
              <a:t>because you </a:t>
            </a:r>
            <a:r>
              <a:rPr lang="en-US" sz="1700" dirty="0"/>
              <a:t>can see whether marks are given for each skill demonstrated (with low-mark answers) or for </a:t>
            </a:r>
            <a:r>
              <a:rPr lang="en-US" sz="1700" dirty="0" smtClean="0"/>
              <a:t>the level </a:t>
            </a:r>
            <a:r>
              <a:rPr lang="en-US" sz="1700" dirty="0"/>
              <a:t>of response (higher mark answers). Understanding how to gain marks means that you can </a:t>
            </a:r>
            <a:r>
              <a:rPr lang="en-US" sz="1700" dirty="0" smtClean="0"/>
              <a:t>self-check your </a:t>
            </a:r>
            <a:r>
              <a:rPr lang="en-US" sz="1700" dirty="0"/>
              <a:t>answers to see whether you have given the examiner what they need in order to </a:t>
            </a:r>
            <a:r>
              <a:rPr lang="en-US" sz="1700" dirty="0" smtClean="0"/>
              <a:t>award you </a:t>
            </a:r>
            <a:r>
              <a:rPr lang="en-US" sz="1700" dirty="0"/>
              <a:t>full marks.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relevant theory</a:t>
            </a:r>
            <a:r>
              <a:rPr lang="en-US" sz="1700" b="1" dirty="0"/>
              <a:t>.</a:t>
            </a:r>
            <a:r>
              <a:rPr lang="en-US" sz="1700" dirty="0"/>
              <a:t> Each question is testing your understanding of a piece of theory from </a:t>
            </a:r>
            <a:r>
              <a:rPr lang="en-US" sz="1700" dirty="0" smtClean="0"/>
              <a:t>the unit </a:t>
            </a:r>
            <a:r>
              <a:rPr lang="en-US" sz="1700" dirty="0"/>
              <a:t>specification. You may have to apply this to a specific context, but before this you need to </a:t>
            </a:r>
            <a:r>
              <a:rPr lang="en-US" sz="1700" dirty="0" smtClean="0"/>
              <a:t>be clear </a:t>
            </a:r>
            <a:r>
              <a:rPr lang="en-US" sz="1700" dirty="0"/>
              <a:t>on what the theory is. In this book the questions all relate to the chapter they are in, so this </a:t>
            </a:r>
            <a:r>
              <a:rPr lang="en-US" sz="1700" dirty="0" smtClean="0"/>
              <a:t>is pretty </a:t>
            </a:r>
            <a:r>
              <a:rPr lang="en-US" sz="1700" dirty="0"/>
              <a:t>easy, but get in the habit now of thinking about the key pieces of theory before you start </a:t>
            </a:r>
            <a:r>
              <a:rPr lang="en-US" sz="1700" dirty="0" smtClean="0"/>
              <a:t>to write </a:t>
            </a:r>
            <a:r>
              <a:rPr lang="en-US" sz="1700" dirty="0"/>
              <a:t>your answers.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46832519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632311"/>
          </a:xfrm>
          <a:prstGeom prst="rect">
            <a:avLst/>
          </a:prstGeom>
        </p:spPr>
        <p:txBody>
          <a:bodyPr wrap="square">
            <a:spAutoFit/>
          </a:bodyPr>
          <a:lstStyle/>
          <a:p>
            <a:pPr marL="457200" indent="-457200">
              <a:buClr>
                <a:schemeClr val="accent6">
                  <a:lumMod val="50000"/>
                </a:schemeClr>
              </a:buClr>
              <a:buFont typeface="+mj-lt"/>
              <a:buAutoNum type="arabicPeriod" startAt="2"/>
            </a:pPr>
            <a:r>
              <a:rPr lang="en-US" sz="2000" dirty="0"/>
              <a:t>Application is the skill of writing in context. To help you develop this skill when you read business </a:t>
            </a:r>
            <a:r>
              <a:rPr lang="en-US" sz="2000" dirty="0" smtClean="0"/>
              <a:t>case studies</a:t>
            </a:r>
            <a:r>
              <a:rPr lang="en-US" sz="2000" dirty="0"/>
              <a:t>, as part of your wider reading and in sections B and C of the unit 1 exam paper, make brief </a:t>
            </a:r>
            <a:r>
              <a:rPr lang="en-US" sz="2000" dirty="0" smtClean="0"/>
              <a:t>notes using </a:t>
            </a:r>
            <a:r>
              <a:rPr lang="en-US" sz="2000" dirty="0"/>
              <a:t>the acronym LOSER. Then draw on these notes when applying theory to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LO</a:t>
            </a:r>
            <a:r>
              <a:rPr lang="en-US" sz="2000" dirty="0"/>
              <a:t> stands for long-term and short-term objectives</a:t>
            </a:r>
          </a:p>
          <a:p>
            <a:pPr marL="795338" indent="-388938">
              <a:buClr>
                <a:schemeClr val="accent6">
                  <a:lumMod val="50000"/>
                </a:schemeClr>
              </a:buClr>
              <a:buFont typeface="Wingdings 3" panose="05040102010807070707" pitchFamily="18" charset="2"/>
              <a:buChar char=""/>
              <a:tabLst>
                <a:tab pos="914400" algn="l"/>
              </a:tabLst>
            </a:pPr>
            <a:r>
              <a:rPr lang="en-US" sz="2000" dirty="0"/>
              <a:t>What are the business’s goals, overall and within the situation described in the case study? Any </a:t>
            </a:r>
            <a:r>
              <a:rPr lang="en-US" sz="2000" dirty="0" smtClean="0"/>
              <a:t>issues you </a:t>
            </a:r>
            <a:r>
              <a:rPr lang="en-US" sz="2000" dirty="0"/>
              <a:t>highlight or suggested actions you identify should be relevant to the objectives of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S</a:t>
            </a:r>
            <a:r>
              <a:rPr lang="en-US" sz="2000" dirty="0"/>
              <a:t> stands for stakeholders</a:t>
            </a:r>
          </a:p>
          <a:p>
            <a:pPr marL="795338" indent="-388938">
              <a:buClr>
                <a:schemeClr val="accent6">
                  <a:lumMod val="50000"/>
                </a:schemeClr>
              </a:buClr>
              <a:buFont typeface="Wingdings 3" panose="05040102010807070707" pitchFamily="18" charset="2"/>
              <a:buChar char=""/>
              <a:tabLst>
                <a:tab pos="914400" algn="l"/>
              </a:tabLst>
            </a:pPr>
            <a:r>
              <a:rPr lang="en-US" sz="2000" dirty="0"/>
              <a:t>What groups of individuals have an interest in this business? Be as specific as you can, using the </a:t>
            </a:r>
            <a:r>
              <a:rPr lang="en-US" sz="2000" dirty="0" smtClean="0"/>
              <a:t>names of </a:t>
            </a:r>
            <a:r>
              <a:rPr lang="en-US" sz="2000" dirty="0"/>
              <a:t>owners, for example, or listing the different suppliers if these are mentioned in the case study.</a:t>
            </a:r>
          </a:p>
          <a:p>
            <a:pPr marL="795338" indent="-388938">
              <a:buClr>
                <a:schemeClr val="accent6">
                  <a:lumMod val="50000"/>
                </a:schemeClr>
              </a:buClr>
              <a:buFont typeface="Wingdings 3" panose="05040102010807070707" pitchFamily="18" charset="2"/>
              <a:buChar char=""/>
              <a:tabLst>
                <a:tab pos="914400" algn="l"/>
              </a:tabLst>
            </a:pPr>
            <a:r>
              <a:rPr lang="en-US" sz="2000" b="1" dirty="0"/>
              <a:t>E</a:t>
            </a:r>
            <a:r>
              <a:rPr lang="en-US" sz="2000" dirty="0"/>
              <a:t> stands for </a:t>
            </a:r>
            <a:r>
              <a:rPr lang="en-US" sz="2000" dirty="0" smtClean="0"/>
              <a:t>environment</a:t>
            </a:r>
            <a:endParaRPr lang="en-US" sz="2000" dirty="0"/>
          </a:p>
          <a:p>
            <a:pPr marL="795338" indent="-388938">
              <a:buClr>
                <a:schemeClr val="accent6">
                  <a:lumMod val="50000"/>
                </a:schemeClr>
              </a:buClr>
              <a:buFont typeface="Wingdings 3" panose="05040102010807070707" pitchFamily="18" charset="2"/>
              <a:buChar char=""/>
              <a:tabLst>
                <a:tab pos="914400" algn="l"/>
              </a:tabLst>
            </a:pPr>
            <a:r>
              <a:rPr lang="en-US" sz="2000" dirty="0"/>
              <a:t>Used here, this E refers to everything to do with the environment in which the business operates.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332964090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Consider (briefly) the following:</a:t>
            </a:r>
          </a:p>
          <a:p>
            <a:pPr marL="863600" indent="-406400">
              <a:buClr>
                <a:schemeClr val="accent6">
                  <a:lumMod val="50000"/>
                </a:schemeClr>
              </a:buClr>
              <a:buFont typeface="Wingdings" panose="05000000000000000000" pitchFamily="2" charset="2"/>
              <a:buChar char="v"/>
            </a:pPr>
            <a:r>
              <a:rPr lang="en-US" sz="1700" dirty="0" smtClean="0"/>
              <a:t>The </a:t>
            </a:r>
            <a:r>
              <a:rPr lang="en-US" sz="1700" dirty="0"/>
              <a:t>market in which the business competes</a:t>
            </a:r>
          </a:p>
          <a:p>
            <a:pPr marL="863600" indent="-406400">
              <a:buClr>
                <a:schemeClr val="accent6">
                  <a:lumMod val="50000"/>
                </a:schemeClr>
              </a:buClr>
              <a:buFont typeface="Wingdings" panose="05000000000000000000" pitchFamily="2" charset="2"/>
              <a:buChar char="v"/>
            </a:pPr>
            <a:r>
              <a:rPr lang="en-US" sz="1700" dirty="0" smtClean="0"/>
              <a:t>Major </a:t>
            </a:r>
            <a:r>
              <a:rPr lang="en-US" sz="1700" dirty="0"/>
              <a:t>competitors</a:t>
            </a:r>
          </a:p>
          <a:p>
            <a:pPr marL="863600" indent="-406400">
              <a:buClr>
                <a:schemeClr val="accent6">
                  <a:lumMod val="50000"/>
                </a:schemeClr>
              </a:buClr>
              <a:buFont typeface="Wingdings" panose="05000000000000000000" pitchFamily="2" charset="2"/>
              <a:buChar char="v"/>
            </a:pPr>
            <a:r>
              <a:rPr lang="en-US" sz="1700" dirty="0" smtClean="0"/>
              <a:t>Trends </a:t>
            </a:r>
            <a:r>
              <a:rPr lang="en-US" sz="1700" dirty="0"/>
              <a:t>in the market</a:t>
            </a:r>
          </a:p>
          <a:p>
            <a:pPr marL="863600" indent="-406400">
              <a:buClr>
                <a:schemeClr val="accent6">
                  <a:lumMod val="50000"/>
                </a:schemeClr>
              </a:buClr>
              <a:buFont typeface="Wingdings" panose="05000000000000000000" pitchFamily="2" charset="2"/>
              <a:buChar char="v"/>
            </a:pPr>
            <a:r>
              <a:rPr lang="en-US" sz="1700" dirty="0" smtClean="0"/>
              <a:t>Economic </a:t>
            </a:r>
            <a:r>
              <a:rPr lang="en-US" sz="1700" dirty="0"/>
              <a:t>conditions</a:t>
            </a:r>
          </a:p>
          <a:p>
            <a:pPr marL="863600" indent="-406400">
              <a:buClr>
                <a:schemeClr val="accent6">
                  <a:lumMod val="50000"/>
                </a:schemeClr>
              </a:buClr>
              <a:buFont typeface="Wingdings" panose="05000000000000000000" pitchFamily="2" charset="2"/>
              <a:buChar char="v"/>
            </a:pPr>
            <a:r>
              <a:rPr lang="en-US" sz="1700" dirty="0" smtClean="0"/>
              <a:t>Any </a:t>
            </a:r>
            <a:r>
              <a:rPr lang="en-US" sz="1700" dirty="0"/>
              <a:t>other relevant SLEPT factors. SLEPT stands for: Social, Legal, Economic, Political, Technological.</a:t>
            </a:r>
          </a:p>
          <a:p>
            <a:pPr marL="457200" indent="-457200">
              <a:buClr>
                <a:schemeClr val="accent6">
                  <a:lumMod val="50000"/>
                </a:schemeClr>
              </a:buClr>
              <a:buFont typeface="Wingdings 3" panose="05040102010807070707" pitchFamily="18" charset="2"/>
              <a:buChar char=""/>
            </a:pPr>
            <a:r>
              <a:rPr lang="en-US" sz="1700" dirty="0"/>
              <a:t>It is an acronym commonly used to embrace all aspects of the business environment.</a:t>
            </a:r>
          </a:p>
          <a:p>
            <a:pPr marL="457200" indent="-457200">
              <a:buClr>
                <a:schemeClr val="accent6">
                  <a:lumMod val="50000"/>
                </a:schemeClr>
              </a:buClr>
              <a:buFont typeface="Wingdings 3" panose="05040102010807070707" pitchFamily="18" charset="2"/>
              <a:buChar char=""/>
            </a:pPr>
            <a:r>
              <a:rPr lang="en-US" sz="1700" b="1" dirty="0"/>
              <a:t>R</a:t>
            </a:r>
            <a:r>
              <a:rPr lang="en-US" sz="1700" dirty="0"/>
              <a:t> stands for resources.</a:t>
            </a:r>
          </a:p>
          <a:p>
            <a:pPr marL="457200" indent="-457200">
              <a:buClr>
                <a:schemeClr val="accent6">
                  <a:lumMod val="50000"/>
                </a:schemeClr>
              </a:buClr>
              <a:buFont typeface="Wingdings 3" panose="05040102010807070707" pitchFamily="18" charset="2"/>
              <a:buChar char=""/>
            </a:pPr>
            <a:r>
              <a:rPr lang="en-US" sz="1700" dirty="0"/>
              <a:t>The E above asks you to look at factors which are beyond the business’s control – these apply to all </a:t>
            </a:r>
            <a:r>
              <a:rPr lang="en-US" sz="1700" dirty="0" smtClean="0"/>
              <a:t>firms in </a:t>
            </a:r>
            <a:r>
              <a:rPr lang="en-US" sz="1700" dirty="0"/>
              <a:t>the market. Resources are factors which are specific to the business and are not available to </a:t>
            </a:r>
            <a:r>
              <a:rPr lang="en-US" sz="1700" dirty="0" smtClean="0"/>
              <a:t>all firms</a:t>
            </a:r>
            <a:r>
              <a:rPr lang="en-US" sz="1700" dirty="0"/>
              <a:t>… the opposite. Using resources effectively can give a firm a source of competitive advantage. </a:t>
            </a:r>
            <a:r>
              <a:rPr lang="en-US" sz="1700" dirty="0" smtClean="0"/>
              <a:t>This means </a:t>
            </a:r>
            <a:r>
              <a:rPr lang="en-US" sz="1700" dirty="0"/>
              <a:t>a way to gain customers over competitors. Resources could include:</a:t>
            </a:r>
          </a:p>
          <a:p>
            <a:pPr marL="863600" indent="-406400">
              <a:buClr>
                <a:schemeClr val="accent6">
                  <a:lumMod val="50000"/>
                </a:schemeClr>
              </a:buClr>
              <a:buFont typeface="Wingdings" panose="05000000000000000000" pitchFamily="2" charset="2"/>
              <a:buChar char="v"/>
            </a:pPr>
            <a:r>
              <a:rPr lang="en-US" sz="1700" dirty="0" smtClean="0"/>
              <a:t>Special </a:t>
            </a:r>
            <a:r>
              <a:rPr lang="en-US" sz="1700" dirty="0"/>
              <a:t>staff skills and expertise</a:t>
            </a:r>
          </a:p>
          <a:p>
            <a:pPr marL="863600" indent="-406400">
              <a:buClr>
                <a:schemeClr val="accent6">
                  <a:lumMod val="50000"/>
                </a:schemeClr>
              </a:buClr>
              <a:buFont typeface="Wingdings" panose="05000000000000000000" pitchFamily="2" charset="2"/>
              <a:buChar char="v"/>
            </a:pPr>
            <a:r>
              <a:rPr lang="en-US" sz="1700" dirty="0" smtClean="0"/>
              <a:t>Money </a:t>
            </a:r>
            <a:r>
              <a:rPr lang="en-US" sz="1700" dirty="0"/>
              <a:t>in the bank</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good reputation</a:t>
            </a:r>
          </a:p>
          <a:p>
            <a:pPr marL="863600" indent="-406400">
              <a:buClr>
                <a:schemeClr val="accent6">
                  <a:lumMod val="50000"/>
                </a:schemeClr>
              </a:buClr>
              <a:buFont typeface="Wingdings" panose="05000000000000000000" pitchFamily="2" charset="2"/>
              <a:buChar char="v"/>
            </a:pPr>
            <a:r>
              <a:rPr lang="en-US" sz="1700" dirty="0" smtClean="0"/>
              <a:t>Strong </a:t>
            </a:r>
            <a:r>
              <a:rPr lang="en-US" sz="1700" dirty="0"/>
              <a:t>brands</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secure customer base</a:t>
            </a:r>
          </a:p>
          <a:p>
            <a:pPr marL="863600" indent="-406400">
              <a:buClr>
                <a:schemeClr val="accent6">
                  <a:lumMod val="50000"/>
                </a:schemeClr>
              </a:buClr>
              <a:buFont typeface="Wingdings" panose="05000000000000000000" pitchFamily="2" charset="2"/>
              <a:buChar char="v"/>
            </a:pPr>
            <a:r>
              <a:rPr lang="en-US" sz="1700" dirty="0" smtClean="0"/>
              <a:t>Access </a:t>
            </a:r>
            <a:r>
              <a:rPr lang="en-US" sz="1700" dirty="0"/>
              <a:t>to particularly high quality raw materials, or to low cost materials.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67449876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706177"/>
          </a:xfrm>
          <a:prstGeom prst="rect">
            <a:avLst/>
          </a:prstGeom>
        </p:spPr>
        <p:txBody>
          <a:bodyPr wrap="square">
            <a:spAutoFit/>
          </a:bodyPr>
          <a:lstStyle/>
          <a:p>
            <a:pPr>
              <a:buClr>
                <a:schemeClr val="accent6">
                  <a:lumMod val="50000"/>
                </a:schemeClr>
              </a:buClr>
            </a:pPr>
            <a:r>
              <a:rPr lang="en-US" sz="1900" b="1" dirty="0">
                <a:solidFill>
                  <a:srgbClr val="0070C0"/>
                </a:solidFill>
              </a:rPr>
              <a:t>Reducing the deficit</a:t>
            </a:r>
          </a:p>
          <a:p>
            <a:pPr marL="398463" indent="-398463">
              <a:buClr>
                <a:schemeClr val="accent6">
                  <a:lumMod val="50000"/>
                </a:schemeClr>
              </a:buClr>
              <a:buFont typeface="Wingdings 3" panose="05040102010807070707" pitchFamily="18" charset="2"/>
              <a:buChar char=""/>
            </a:pPr>
            <a:r>
              <a:rPr lang="en-US" sz="1900" dirty="0">
                <a:solidFill>
                  <a:srgbClr val="0070C0"/>
                </a:solidFill>
              </a:rPr>
              <a:t>When the coalition government came to power in 2010, it was perfectly clear that the government would need to </a:t>
            </a:r>
            <a:r>
              <a:rPr lang="en-US" sz="1900" dirty="0" err="1">
                <a:solidFill>
                  <a:srgbClr val="0070C0"/>
                </a:solidFill>
              </a:rPr>
              <a:t>economise</a:t>
            </a:r>
            <a:r>
              <a:rPr lang="en-US" sz="1900" dirty="0">
                <a:solidFill>
                  <a:srgbClr val="0070C0"/>
                </a:solidFill>
              </a:rPr>
              <a:t>. Even the Labour opposition said that they would have to cut spending. Government spending had exceeded tax revenue for some time. It was obvious that the financial institutions that lend to the UK government were becoming less confident and would require progressively higher rates of interest in the future. </a:t>
            </a:r>
            <a:endParaRPr lang="en-US" sz="1900" dirty="0" smtClean="0">
              <a:solidFill>
                <a:srgbClr val="0070C0"/>
              </a:solidFill>
            </a:endParaRPr>
          </a:p>
          <a:p>
            <a:pPr marL="398463" indent="-398463">
              <a:buClr>
                <a:schemeClr val="accent6">
                  <a:lumMod val="50000"/>
                </a:schemeClr>
              </a:buClr>
              <a:buFont typeface="Wingdings 3" panose="05040102010807070707" pitchFamily="18" charset="2"/>
              <a:buChar char=""/>
            </a:pPr>
            <a:r>
              <a:rPr lang="en-US" sz="1900" dirty="0" smtClean="0">
                <a:solidFill>
                  <a:srgbClr val="0070C0"/>
                </a:solidFill>
              </a:rPr>
              <a:t>George </a:t>
            </a:r>
            <a:r>
              <a:rPr lang="en-US" sz="1900" dirty="0">
                <a:solidFill>
                  <a:srgbClr val="0070C0"/>
                </a:solidFill>
              </a:rPr>
              <a:t>Osborne, Chancellor of the Exchequer, wanted to restore confidence in the UK government and to do that, he planned to cut spending and raise taxes. He promised to eliminate the deficit by 2015 - the expected date of the next election.</a:t>
            </a:r>
          </a:p>
          <a:p>
            <a:pPr marL="398463" indent="-398463">
              <a:buClr>
                <a:schemeClr val="accent6">
                  <a:lumMod val="50000"/>
                </a:schemeClr>
              </a:buClr>
              <a:buFont typeface="Wingdings 3" panose="05040102010807070707" pitchFamily="18" charset="2"/>
              <a:buChar char=""/>
            </a:pPr>
            <a:r>
              <a:rPr lang="en-US" sz="1900" dirty="0">
                <a:solidFill>
                  <a:srgbClr val="0070C0"/>
                </a:solidFill>
              </a:rPr>
              <a:t>The Chancellor succeeded in restoring confidence. Soon the UK government was able to borrow at far lower rates of interest than most other governments. But the deficit remained stubbornly high. In the 2012 Budget, </a:t>
            </a:r>
            <a:r>
              <a:rPr lang="en-US" sz="1900" dirty="0" smtClean="0">
                <a:solidFill>
                  <a:srgbClr val="0070C0"/>
                </a:solidFill>
              </a:rPr>
              <a:t>Mr. </a:t>
            </a:r>
            <a:r>
              <a:rPr lang="en-US" sz="1900" dirty="0">
                <a:solidFill>
                  <a:srgbClr val="0070C0"/>
                </a:solidFill>
              </a:rPr>
              <a:t>Osborne announced new investment projects, designed to improve the UK's infrastructure by building and improving roads and bridges, as well as other vital facilities that could in the long run make businesses more productive</a:t>
            </a:r>
          </a:p>
        </p:txBody>
      </p:sp>
      <p:sp>
        <p:nvSpPr>
          <p:cNvPr id="6" name="Title 1"/>
          <p:cNvSpPr>
            <a:spLocks noGrp="1"/>
          </p:cNvSpPr>
          <p:nvPr>
            <p:ph type="title"/>
          </p:nvPr>
        </p:nvSpPr>
        <p:spPr>
          <a:xfrm>
            <a:off x="35496" y="72008"/>
            <a:ext cx="7704856" cy="548680"/>
          </a:xfrm>
        </p:spPr>
        <p:txBody>
          <a:bodyPr>
            <a:noAutofit/>
          </a:bodyPr>
          <a:lstStyle/>
          <a:p>
            <a:r>
              <a:rPr lang="en-GB" sz="2800" dirty="0" smtClean="0"/>
              <a:t>12</a:t>
            </a:r>
            <a:r>
              <a:rPr lang="en-GB" sz="2800" b="1" dirty="0" smtClean="0"/>
              <a:t>.1 – </a:t>
            </a:r>
            <a:r>
              <a:rPr lang="en-US" sz="2800" dirty="0" smtClean="0">
                <a:effectLst/>
              </a:rPr>
              <a:t>Government Expenditure and Tax Revenue</a:t>
            </a:r>
            <a:endParaRPr lang="en-GB" sz="28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70</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268004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586145"/>
          </a:xfrm>
          <a:prstGeom prst="rect">
            <a:avLst/>
          </a:prstGeom>
        </p:spPr>
        <p:txBody>
          <a:bodyPr wrap="square">
            <a:spAutoFit/>
          </a:bodyPr>
          <a:lstStyle/>
          <a:p>
            <a:pPr>
              <a:buClr>
                <a:schemeClr val="accent6">
                  <a:lumMod val="50000"/>
                </a:schemeClr>
              </a:buClr>
            </a:pPr>
            <a:r>
              <a:rPr lang="en-US" sz="2100" b="1" dirty="0">
                <a:solidFill>
                  <a:srgbClr val="FF0000"/>
                </a:solidFill>
              </a:rPr>
              <a:t>Discussion points</a:t>
            </a:r>
          </a:p>
          <a:p>
            <a:pPr marL="406400" indent="-406400">
              <a:buClr>
                <a:schemeClr val="accent6">
                  <a:lumMod val="50000"/>
                </a:schemeClr>
              </a:buClr>
              <a:buFont typeface="+mj-lt"/>
              <a:buAutoNum type="alphaLcParenR"/>
            </a:pPr>
            <a:r>
              <a:rPr lang="en-US" sz="2100" dirty="0" smtClean="0">
                <a:solidFill>
                  <a:srgbClr val="FF0000"/>
                </a:solidFill>
              </a:rPr>
              <a:t>One </a:t>
            </a:r>
            <a:r>
              <a:rPr lang="en-US" sz="2100" dirty="0">
                <a:solidFill>
                  <a:srgbClr val="FF0000"/>
                </a:solidFill>
              </a:rPr>
              <a:t>of the road improvements was a notorious bottleneck on the A21 in Kent, that was holding up traffic even with the economy in recession. What type of business might benefit from this kind of development, and how?</a:t>
            </a:r>
          </a:p>
          <a:p>
            <a:pPr marL="406400" indent="-406400">
              <a:buClr>
                <a:schemeClr val="accent6">
                  <a:lumMod val="50000"/>
                </a:schemeClr>
              </a:buClr>
              <a:buFont typeface="+mj-lt"/>
              <a:buAutoNum type="alphaLcParenR"/>
            </a:pPr>
            <a:r>
              <a:rPr lang="en-US" sz="2100" dirty="0" err="1" smtClean="0">
                <a:solidFill>
                  <a:srgbClr val="FF0000"/>
                </a:solidFill>
              </a:rPr>
              <a:t>Mr</a:t>
            </a:r>
            <a:r>
              <a:rPr lang="en-US" sz="2100" dirty="0" smtClean="0">
                <a:solidFill>
                  <a:srgbClr val="FF0000"/>
                </a:solidFill>
              </a:rPr>
              <a:t> </a:t>
            </a:r>
            <a:r>
              <a:rPr lang="en-US" sz="2100" dirty="0">
                <a:solidFill>
                  <a:srgbClr val="FF0000"/>
                </a:solidFill>
              </a:rPr>
              <a:t>Osborne cut spending on </a:t>
            </a:r>
            <a:r>
              <a:rPr lang="en-US" sz="2100" dirty="0" err="1" smtClean="0">
                <a:solidFill>
                  <a:srgbClr val="FF0000"/>
                </a:solidFill>
              </a:rPr>
              <a:t>defence</a:t>
            </a:r>
            <a:r>
              <a:rPr lang="en-US" sz="2100" dirty="0" smtClean="0">
                <a:solidFill>
                  <a:srgbClr val="FF0000"/>
                </a:solidFill>
              </a:rPr>
              <a:t> </a:t>
            </a:r>
            <a:r>
              <a:rPr lang="en-US" sz="2100" dirty="0">
                <a:solidFill>
                  <a:srgbClr val="FF0000"/>
                </a:solidFill>
              </a:rPr>
              <a:t>and certain disability benefits, among many other things. Consider in each case how these cuts would affect the </a:t>
            </a:r>
            <a:r>
              <a:rPr lang="en-US" sz="2100" dirty="0" smtClean="0">
                <a:solidFill>
                  <a:srgbClr val="FF0000"/>
                </a:solidFill>
              </a:rPr>
              <a:t>economy.</a:t>
            </a:r>
            <a:endParaRPr lang="en-US" sz="2100" dirty="0">
              <a:solidFill>
                <a:srgbClr val="FF0000"/>
              </a:solidFill>
            </a:endParaRPr>
          </a:p>
          <a:p>
            <a:pPr marL="744538" indent="-406400">
              <a:buClr>
                <a:schemeClr val="accent6">
                  <a:lumMod val="50000"/>
                </a:schemeClr>
              </a:buClr>
              <a:buFont typeface="Arial" panose="020B0604020202020204" pitchFamily="34" charset="0"/>
              <a:buChar char="•"/>
            </a:pPr>
            <a:r>
              <a:rPr lang="en-US" sz="2100" dirty="0" smtClean="0">
                <a:solidFill>
                  <a:srgbClr val="FF0000"/>
                </a:solidFill>
              </a:rPr>
              <a:t>Example</a:t>
            </a:r>
            <a:r>
              <a:rPr lang="en-US" sz="2100" dirty="0">
                <a:solidFill>
                  <a:srgbClr val="FF0000"/>
                </a:solidFill>
              </a:rPr>
              <a:t>: cuts in grants to local authorities could reduce their spending on parks and gardens. This is likely to mean that some of the gardeners lose their jobs. Those people will have lower incomes if they cannot find other jobs. They will spend less and this will result in lower levels of demand for some consumer </a:t>
            </a:r>
            <a:r>
              <a:rPr lang="en-US" sz="2100" dirty="0" smtClean="0">
                <a:solidFill>
                  <a:srgbClr val="FF0000"/>
                </a:solidFill>
              </a:rPr>
              <a:t>products.</a:t>
            </a:r>
          </a:p>
          <a:p>
            <a:pPr marL="744538" indent="-406400">
              <a:buClr>
                <a:schemeClr val="accent6">
                  <a:lumMod val="50000"/>
                </a:schemeClr>
              </a:buClr>
              <a:buFont typeface="Arial" panose="020B0604020202020204" pitchFamily="34" charset="0"/>
              <a:buChar char="•"/>
            </a:pPr>
            <a:r>
              <a:rPr lang="en-US" sz="2100" dirty="0" smtClean="0">
                <a:solidFill>
                  <a:srgbClr val="FF0000"/>
                </a:solidFill>
              </a:rPr>
              <a:t>Some </a:t>
            </a:r>
            <a:r>
              <a:rPr lang="en-US" sz="2100" dirty="0">
                <a:solidFill>
                  <a:srgbClr val="FF0000"/>
                </a:solidFill>
              </a:rPr>
              <a:t>businesses will find their sales revenue falling and if they are near the edge, they may end in closing down, leading to further job losses</a:t>
            </a:r>
            <a:r>
              <a:rPr lang="en-US" sz="2100" dirty="0" smtClean="0">
                <a:solidFill>
                  <a:srgbClr val="FF0000"/>
                </a:solidFill>
              </a:rPr>
              <a:t>.</a:t>
            </a:r>
            <a:endParaRPr lang="en-US" sz="21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2800" dirty="0" smtClean="0"/>
              <a:t>12</a:t>
            </a:r>
            <a:r>
              <a:rPr lang="en-GB" sz="2800" b="1" dirty="0" smtClean="0"/>
              <a:t>.1 – </a:t>
            </a:r>
            <a:r>
              <a:rPr lang="en-US" sz="2800" dirty="0" smtClean="0">
                <a:effectLst/>
              </a:rPr>
              <a:t>Government Expenditure and Tax Revenue</a:t>
            </a:r>
            <a:endParaRPr lang="en-GB" sz="2800" b="1" dirty="0" smtClean="0"/>
          </a:p>
        </p:txBody>
      </p:sp>
      <p:sp>
        <p:nvSpPr>
          <p:cNvPr id="7" name="Round Same Side Corner Rectangle 6">
            <a:hlinkClick r:id="" action="ppaction://noaction"/>
          </p:cNvPr>
          <p:cNvSpPr/>
          <p:nvPr/>
        </p:nvSpPr>
        <p:spPr>
          <a:xfrm>
            <a:off x="709228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70</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5870107"/>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www.w3.org/XML/1998/namespace"/>
    <ds:schemaRef ds:uri="http://purl.org/dc/terms/"/>
    <ds:schemaRef ds:uri="http://purl.org/dc/dcmitype/"/>
    <ds:schemaRef ds:uri="http://schemas.microsoft.com/office/2006/metadata/properties"/>
    <ds:schemaRef ds:uri="http://schemas.microsoft.com/office/2006/documentManagement/types"/>
    <ds:schemaRef ds:uri="http://schemas.openxmlformats.org/package/2006/metadata/core-properties"/>
    <ds:schemaRef ds:uri="http://purl.org/dc/elements/1.1/"/>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51530</TotalTime>
  <Words>5144</Words>
  <Application>Microsoft Office PowerPoint</Application>
  <PresentationFormat>On-screen Show (4:3)</PresentationFormat>
  <Paragraphs>309</Paragraphs>
  <Slides>32</Slides>
  <Notes>32</Notes>
  <HiddenSlides>0</HiddenSlides>
  <MMClips>6</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Arial</vt:lpstr>
      <vt:lpstr>Calibri</vt:lpstr>
      <vt:lpstr>Courier New</vt:lpstr>
      <vt:lpstr>Lucida Sans Unicode</vt:lpstr>
      <vt:lpstr>Verdana</vt:lpstr>
      <vt:lpstr>Wingdings</vt:lpstr>
      <vt:lpstr>Wingdings 2</vt:lpstr>
      <vt:lpstr>Wingdings 3</vt:lpstr>
      <vt:lpstr>Enderoth</vt:lpstr>
      <vt:lpstr>PowerPoint Presentation</vt:lpstr>
      <vt:lpstr>1 – New Business Ideas - Expectations</vt:lpstr>
      <vt:lpstr>1 – New Business Ideas - Weighing</vt:lpstr>
      <vt:lpstr>1 – Answering Exam-Style Questions</vt:lpstr>
      <vt:lpstr>1 – Answering Exam-Style Questions</vt:lpstr>
      <vt:lpstr>1 – Answering Exam-Style Questions</vt:lpstr>
      <vt:lpstr>1 – Answering Exam-Style Questions</vt:lpstr>
      <vt:lpstr>12.1 – Government Expenditure and Tax Revenue</vt:lpstr>
      <vt:lpstr>12.1 – Government Expenditure and Tax Revenue</vt:lpstr>
      <vt:lpstr>12.1 – Government Expenditure and Tax Revenue</vt:lpstr>
      <vt:lpstr>12.1 – Government Expenditure and Tax Revenue</vt:lpstr>
      <vt:lpstr>12.1 – Government Expenditure and Tax Revenue</vt:lpstr>
      <vt:lpstr>12.1 – Government Expenditure and Tax Revenue</vt:lpstr>
      <vt:lpstr>12.1 – Government Expenditure and Tax Revenue</vt:lpstr>
      <vt:lpstr>12.2 – Government Expenditure and Tax Revenue</vt:lpstr>
      <vt:lpstr>12.2 – Government Expenditure and Tax Revenue</vt:lpstr>
      <vt:lpstr>12.2 – Government and Tax – Corporation Tax</vt:lpstr>
      <vt:lpstr>12.2 – Government and Tax – Corporation Tax</vt:lpstr>
      <vt:lpstr>12.2 – Government and Tax – The Business View</vt:lpstr>
      <vt:lpstr>12.2 – Government and Tax – The Business View</vt:lpstr>
      <vt:lpstr>12.3 – Monetary Policy</vt:lpstr>
      <vt:lpstr>12.3 – Monetary Policy</vt:lpstr>
      <vt:lpstr>12.3 – Monetary Policy</vt:lpstr>
      <vt:lpstr>12.3 – Monetary Policy – Impact of ER Changes</vt:lpstr>
      <vt:lpstr>12.3 – Monetary Policy – Impact of ER Changes</vt:lpstr>
      <vt:lpstr>12.3 – Monetary Policy – Inflation Pros &amp; Cons</vt:lpstr>
      <vt:lpstr>12.4 – The Labour Market</vt:lpstr>
      <vt:lpstr>12.4 – The Labour Market - Recruiting</vt:lpstr>
      <vt:lpstr>12.4 – The Labour Market - Recruiting</vt:lpstr>
      <vt:lpstr>12.4 – The Labour Market – The IMF</vt:lpstr>
      <vt:lpstr>12 – Exam Questions – January 2016</vt:lpstr>
      <vt:lpstr>11 – Exam Questions – January 2016</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08 – Is There a Market for the Business Idea?</dc:title>
  <dc:subject>eBusiness</dc:subject>
  <dc:creator>Enderoth</dc:creator>
  <cp:lastModifiedBy>Stephen Rafferty</cp:lastModifiedBy>
  <cp:revision>1891</cp:revision>
  <cp:lastPrinted>2014-01-22T18:25:48Z</cp:lastPrinted>
  <dcterms:created xsi:type="dcterms:W3CDTF">2008-03-12T11:01:44Z</dcterms:created>
  <dcterms:modified xsi:type="dcterms:W3CDTF">2018-08-02T17:35:45Z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